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handoutMasterIdLst>
    <p:handoutMasterId r:id="rId23"/>
  </p:handoutMasterIdLst>
  <p:sldIdLst>
    <p:sldId id="375" r:id="rId2"/>
    <p:sldId id="305" r:id="rId3"/>
    <p:sldId id="419" r:id="rId4"/>
    <p:sldId id="420" r:id="rId5"/>
    <p:sldId id="384" r:id="rId6"/>
    <p:sldId id="273" r:id="rId7"/>
    <p:sldId id="298" r:id="rId8"/>
    <p:sldId id="407" r:id="rId9"/>
    <p:sldId id="408" r:id="rId10"/>
    <p:sldId id="410" r:id="rId11"/>
    <p:sldId id="411" r:id="rId12"/>
    <p:sldId id="406" r:id="rId13"/>
    <p:sldId id="303" r:id="rId14"/>
    <p:sldId id="412" r:id="rId15"/>
    <p:sldId id="413" r:id="rId16"/>
    <p:sldId id="414" r:id="rId17"/>
    <p:sldId id="415" r:id="rId18"/>
    <p:sldId id="416" r:id="rId19"/>
    <p:sldId id="418" r:id="rId20"/>
    <p:sldId id="41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4993" autoAdjust="0"/>
  </p:normalViewPr>
  <p:slideViewPr>
    <p:cSldViewPr snapToGrid="0" snapToObjects="1">
      <p:cViewPr varScale="1">
        <p:scale>
          <a:sx n="84" d="100"/>
          <a:sy n="84" d="100"/>
        </p:scale>
        <p:origin x="658" y="82"/>
      </p:cViewPr>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5/27/2024</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jpg>
</file>

<file path=ppt/media/image12.jpg>
</file>

<file path=ppt/media/image13.jp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A03371-E07E-480B-AA54-33B16FA27EE5}" type="datetimeFigureOut">
              <a:rPr lang="en-US" smtClean="0"/>
              <a:t>5/28/2024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9BE401-0E01-48D5-8E80-9B2E479F49C1}" type="slidenum">
              <a:rPr lang="en-US" smtClean="0"/>
              <a:t>‹#›</a:t>
            </a:fld>
            <a:endParaRPr lang="en-US"/>
          </a:p>
        </p:txBody>
      </p:sp>
    </p:spTree>
    <p:extLst>
      <p:ext uri="{BB962C8B-B14F-4D97-AF65-F5344CB8AC3E}">
        <p14:creationId xmlns:p14="http://schemas.microsoft.com/office/powerpoint/2010/main" val="37616205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Initially aim for 12-15 slides to fill 15 minutes of time</a:t>
            </a:r>
          </a:p>
        </p:txBody>
      </p:sp>
      <p:sp>
        <p:nvSpPr>
          <p:cNvPr id="4" name="Slide Number Placeholder 3"/>
          <p:cNvSpPr>
            <a:spLocks noGrp="1"/>
          </p:cNvSpPr>
          <p:nvPr>
            <p:ph type="sldNum" sz="quarter" idx="5"/>
          </p:nvPr>
        </p:nvSpPr>
        <p:spPr/>
        <p:txBody>
          <a:bodyPr/>
          <a:lstStyle/>
          <a:p>
            <a:fld id="{489BE401-0E01-48D5-8E80-9B2E479F49C1}" type="slidenum">
              <a:rPr lang="en-US" smtClean="0"/>
              <a:t>1</a:t>
            </a:fld>
            <a:endParaRPr lang="en-US"/>
          </a:p>
        </p:txBody>
      </p:sp>
    </p:spTree>
    <p:extLst>
      <p:ext uri="{BB962C8B-B14F-4D97-AF65-F5344CB8AC3E}">
        <p14:creationId xmlns:p14="http://schemas.microsoft.com/office/powerpoint/2010/main" val="3758669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w/Caption_1">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152400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6338806"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1524000"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0" name="Straight Connector 9">
            <a:extLst>
              <a:ext uri="{FF2B5EF4-FFF2-40B4-BE49-F238E27FC236}">
                <a16:creationId xmlns:a16="http://schemas.microsoft.com/office/drawing/2014/main" id="{F2E583C8-CCA8-BB4A-B8AA-4ED85B62E67F}"/>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26650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Image and Caption_1">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567641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5/27/2024</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5/27/2024</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63" r:id="rId14"/>
    <p:sldLayoutId id="2147483683" r:id="rId15"/>
    <p:sldLayoutId id="2147483685" r:id="rId16"/>
    <p:sldLayoutId id="2147483684" r:id="rId17"/>
    <p:sldLayoutId id="2147483680" r:id="rId18"/>
    <p:sldLayoutId id="2147483691" r:id="rId19"/>
    <p:sldLayoutId id="2147483692" r:id="rId20"/>
    <p:sldLayoutId id="2147483693" r:id="rId21"/>
    <p:sldLayoutId id="2147483694" r:id="rId22"/>
    <p:sldLayoutId id="2147483688" r:id="rId23"/>
    <p:sldLayoutId id="2147483687" r:id="rId24"/>
    <p:sldLayoutId id="2147483689" r:id="rId25"/>
    <p:sldLayoutId id="2147483690" r:id="rId26"/>
    <p:sldLayoutId id="2147483695" r:id="rId27"/>
    <p:sldLayoutId id="2147483696" r:id="rId28"/>
    <p:sldLayoutId id="2147483697" r:id="rId29"/>
    <p:sldLayoutId id="2147483698" r:id="rId30"/>
    <p:sldLayoutId id="2147483667" r:id="rId31"/>
    <p:sldLayoutId id="2147483703" r:id="rId32"/>
    <p:sldLayoutId id="2147483704" r:id="rId33"/>
    <p:sldLayoutId id="2147483705" r:id="rId34"/>
    <p:sldLayoutId id="2147483706" r:id="rId35"/>
    <p:sldLayoutId id="2147483700" r:id="rId36"/>
    <p:sldLayoutId id="2147483699" r:id="rId37"/>
    <p:sldLayoutId id="2147483701" r:id="rId38"/>
    <p:sldLayoutId id="2147483702" r:id="rId3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Woman on tablet ">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3" cstate="screen">
            <a:duotone>
              <a:prstClr val="black"/>
              <a:schemeClr val="accent3">
                <a:tint val="45000"/>
                <a:satMod val="400000"/>
              </a:schemeClr>
            </a:duotone>
            <a:alphaModFix amt="35000"/>
            <a:extLst>
              <a:ext uri="{28A0092B-C50C-407E-A947-70E740481C1C}">
                <a14:useLocalDpi xmlns:a14="http://schemas.microsoft.com/office/drawing/2010/main"/>
              </a:ext>
            </a:extLst>
          </a:blip>
          <a:srcRect l="4632" r="4632"/>
          <a:stretch/>
        </p:blipFill>
        <p:spPr>
          <a:xfrm>
            <a:off x="1134319" y="0"/>
            <a:ext cx="11057681" cy="6858000"/>
          </a:xfrm>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1524000" y="5286196"/>
            <a:ext cx="6806184" cy="757988"/>
          </a:xfrm>
        </p:spPr>
        <p:txBody>
          <a:bodyPr>
            <a:normAutofit/>
          </a:bodyPr>
          <a:lstStyle/>
          <a:p>
            <a:r>
              <a:rPr lang="en-US" dirty="0"/>
              <a:t>Dylan winter, Eva Santana, Alex </a:t>
            </a:r>
            <a:r>
              <a:rPr lang="en-US" dirty="0" err="1"/>
              <a:t>solomon</a:t>
            </a:r>
            <a:endParaRPr lang="id-ID" dirty="0"/>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1524000" y="2715790"/>
            <a:ext cx="4179376" cy="2387600"/>
          </a:xfrm>
        </p:spPr>
        <p:txBody>
          <a:bodyPr>
            <a:normAutofit fontScale="90000"/>
          </a:bodyPr>
          <a:lstStyle/>
          <a:p>
            <a:r>
              <a:rPr lang="en-US" dirty="0"/>
              <a:t>Trio-topic presents:</a:t>
            </a:r>
            <a:br>
              <a:rPr lang="en-US" dirty="0"/>
            </a:br>
            <a:br>
              <a:rPr lang="en-US" dirty="0"/>
            </a:br>
            <a:r>
              <a:rPr lang="en-US" dirty="0" err="1"/>
              <a:t>Taskmanage</a:t>
            </a:r>
            <a:endParaRPr lang="en-US" dirty="0"/>
          </a:p>
        </p:txBody>
      </p:sp>
      <p:pic>
        <p:nvPicPr>
          <p:cNvPr id="2" name="image2.png">
            <a:extLst>
              <a:ext uri="{FF2B5EF4-FFF2-40B4-BE49-F238E27FC236}">
                <a16:creationId xmlns:a16="http://schemas.microsoft.com/office/drawing/2014/main" id="{0C8CBA71-DC9A-2809-4377-78C62F69C5CD}"/>
              </a:ext>
            </a:extLst>
          </p:cNvPr>
          <p:cNvPicPr/>
          <p:nvPr/>
        </p:nvPicPr>
        <p:blipFill>
          <a:blip r:embed="rId4"/>
          <a:srcRect/>
          <a:stretch>
            <a:fillRect/>
          </a:stretch>
        </p:blipFill>
        <p:spPr>
          <a:xfrm>
            <a:off x="5890162" y="390599"/>
            <a:ext cx="4880043" cy="4610025"/>
          </a:xfrm>
          <a:prstGeom prst="rect">
            <a:avLst/>
          </a:prstGeom>
          <a:ln/>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E716C-8D82-6993-2665-1EB28D5B74FD}"/>
              </a:ext>
            </a:extLst>
          </p:cNvPr>
          <p:cNvSpPr>
            <a:spLocks noGrp="1"/>
          </p:cNvSpPr>
          <p:nvPr>
            <p:ph type="ctrTitle"/>
          </p:nvPr>
        </p:nvSpPr>
        <p:spPr/>
        <p:txBody>
          <a:bodyPr/>
          <a:lstStyle/>
          <a:p>
            <a:r>
              <a:rPr lang="en-US" dirty="0"/>
              <a:t>Task Creation &amp; task view</a:t>
            </a:r>
          </a:p>
        </p:txBody>
      </p:sp>
      <p:pic>
        <p:nvPicPr>
          <p:cNvPr id="8" name="Content Placeholder 7">
            <a:extLst>
              <a:ext uri="{FF2B5EF4-FFF2-40B4-BE49-F238E27FC236}">
                <a16:creationId xmlns:a16="http://schemas.microsoft.com/office/drawing/2014/main" id="{E7D5CA07-4B60-D3B2-CAFF-A5EEA366853B}"/>
              </a:ext>
            </a:extLst>
          </p:cNvPr>
          <p:cNvPicPr>
            <a:picLocks noGrp="1" noChangeAspect="1"/>
          </p:cNvPicPr>
          <p:nvPr>
            <p:ph sz="half" idx="1"/>
          </p:nvPr>
        </p:nvPicPr>
        <p:blipFill>
          <a:blip r:embed="rId2"/>
          <a:stretch>
            <a:fillRect/>
          </a:stretch>
        </p:blipFill>
        <p:spPr>
          <a:xfrm>
            <a:off x="1386467" y="2292651"/>
            <a:ext cx="2983962" cy="3846513"/>
          </a:xfrm>
        </p:spPr>
      </p:pic>
      <p:pic>
        <p:nvPicPr>
          <p:cNvPr id="10" name="Content Placeholder 9">
            <a:extLst>
              <a:ext uri="{FF2B5EF4-FFF2-40B4-BE49-F238E27FC236}">
                <a16:creationId xmlns:a16="http://schemas.microsoft.com/office/drawing/2014/main" id="{30EDA0E3-4B87-9B76-41BF-AAD7F3295449}"/>
              </a:ext>
            </a:extLst>
          </p:cNvPr>
          <p:cNvPicPr>
            <a:picLocks noGrp="1" noChangeAspect="1"/>
          </p:cNvPicPr>
          <p:nvPr>
            <p:ph sz="half" idx="2"/>
          </p:nvPr>
        </p:nvPicPr>
        <p:blipFill>
          <a:blip r:embed="rId3"/>
          <a:stretch>
            <a:fillRect/>
          </a:stretch>
        </p:blipFill>
        <p:spPr>
          <a:xfrm>
            <a:off x="6421224" y="2292650"/>
            <a:ext cx="3052543" cy="3846513"/>
          </a:xfrm>
        </p:spPr>
      </p:pic>
      <p:sp>
        <p:nvSpPr>
          <p:cNvPr id="5" name="Text Placeholder 4">
            <a:extLst>
              <a:ext uri="{FF2B5EF4-FFF2-40B4-BE49-F238E27FC236}">
                <a16:creationId xmlns:a16="http://schemas.microsoft.com/office/drawing/2014/main" id="{DF6DED92-3D5A-729D-FD71-E28DE5975425}"/>
              </a:ext>
            </a:extLst>
          </p:cNvPr>
          <p:cNvSpPr>
            <a:spLocks noGrp="1"/>
          </p:cNvSpPr>
          <p:nvPr>
            <p:ph type="body" idx="13"/>
          </p:nvPr>
        </p:nvSpPr>
        <p:spPr/>
        <p:txBody>
          <a:bodyPr/>
          <a:lstStyle/>
          <a:p>
            <a:r>
              <a:rPr lang="en-US" dirty="0"/>
              <a:t>Task Creation</a:t>
            </a:r>
          </a:p>
        </p:txBody>
      </p:sp>
      <p:sp>
        <p:nvSpPr>
          <p:cNvPr id="6" name="Text Placeholder 5">
            <a:extLst>
              <a:ext uri="{FF2B5EF4-FFF2-40B4-BE49-F238E27FC236}">
                <a16:creationId xmlns:a16="http://schemas.microsoft.com/office/drawing/2014/main" id="{611CC843-6B75-4163-5633-13646CA077AD}"/>
              </a:ext>
            </a:extLst>
          </p:cNvPr>
          <p:cNvSpPr>
            <a:spLocks noGrp="1"/>
          </p:cNvSpPr>
          <p:nvPr>
            <p:ph type="body" sz="quarter" idx="3"/>
          </p:nvPr>
        </p:nvSpPr>
        <p:spPr/>
        <p:txBody>
          <a:bodyPr/>
          <a:lstStyle/>
          <a:p>
            <a:r>
              <a:rPr lang="en-US" dirty="0"/>
              <a:t>Task View</a:t>
            </a:r>
          </a:p>
        </p:txBody>
      </p:sp>
      <p:sp>
        <p:nvSpPr>
          <p:cNvPr id="11" name="TextBox 10">
            <a:extLst>
              <a:ext uri="{FF2B5EF4-FFF2-40B4-BE49-F238E27FC236}">
                <a16:creationId xmlns:a16="http://schemas.microsoft.com/office/drawing/2014/main" id="{FCB71B10-29AA-F46B-3D7B-2E8D6CBE3BFE}"/>
              </a:ext>
            </a:extLst>
          </p:cNvPr>
          <p:cNvSpPr txBox="1"/>
          <p:nvPr/>
        </p:nvSpPr>
        <p:spPr>
          <a:xfrm>
            <a:off x="4370429" y="2560320"/>
            <a:ext cx="1554883" cy="2031325"/>
          </a:xfrm>
          <a:prstGeom prst="rect">
            <a:avLst/>
          </a:prstGeom>
          <a:noFill/>
        </p:spPr>
        <p:txBody>
          <a:bodyPr wrap="square" rtlCol="0">
            <a:spAutoFit/>
          </a:bodyPr>
          <a:lstStyle/>
          <a:p>
            <a:pPr marL="285750" indent="-285750">
              <a:buFont typeface="Arial" panose="020B0604020202020204" pitchFamily="34" charset="0"/>
              <a:buChar char="•"/>
            </a:pPr>
            <a:r>
              <a:rPr lang="en-US" dirty="0"/>
              <a:t>Many optional fields</a:t>
            </a:r>
          </a:p>
          <a:p>
            <a:pPr marL="285750" indent="-285750">
              <a:buFont typeface="Arial" panose="020B0604020202020204" pitchFamily="34" charset="0"/>
              <a:buChar char="•"/>
            </a:pPr>
            <a:r>
              <a:rPr lang="en-US" dirty="0"/>
              <a:t>Realistic and relevant criteria</a:t>
            </a:r>
          </a:p>
        </p:txBody>
      </p:sp>
      <p:sp>
        <p:nvSpPr>
          <p:cNvPr id="12" name="TextBox 11">
            <a:extLst>
              <a:ext uri="{FF2B5EF4-FFF2-40B4-BE49-F238E27FC236}">
                <a16:creationId xmlns:a16="http://schemas.microsoft.com/office/drawing/2014/main" id="{59C7D825-6878-C2BD-BCF5-3FD300500412}"/>
              </a:ext>
            </a:extLst>
          </p:cNvPr>
          <p:cNvSpPr txBox="1"/>
          <p:nvPr/>
        </p:nvSpPr>
        <p:spPr>
          <a:xfrm>
            <a:off x="9473766" y="2292652"/>
            <a:ext cx="2050796" cy="1200329"/>
          </a:xfrm>
          <a:prstGeom prst="rect">
            <a:avLst/>
          </a:prstGeom>
          <a:noFill/>
        </p:spPr>
        <p:txBody>
          <a:bodyPr wrap="square" rtlCol="0">
            <a:spAutoFit/>
          </a:bodyPr>
          <a:lstStyle/>
          <a:p>
            <a:pPr marL="285750" indent="-285750">
              <a:buFont typeface="Arial" panose="020B0604020202020204" pitchFamily="34" charset="0"/>
              <a:buChar char="•"/>
            </a:pPr>
            <a:r>
              <a:rPr lang="en-US" dirty="0"/>
              <a:t>Designed to include all the details included in creation</a:t>
            </a:r>
          </a:p>
        </p:txBody>
      </p:sp>
    </p:spTree>
    <p:extLst>
      <p:ext uri="{BB962C8B-B14F-4D97-AF65-F5344CB8AC3E}">
        <p14:creationId xmlns:p14="http://schemas.microsoft.com/office/powerpoint/2010/main" val="2133367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1A669FB0-6128-1660-5856-6AF9A32C4F25}"/>
              </a:ext>
            </a:extLst>
          </p:cNvPr>
          <p:cNvPicPr>
            <a:picLocks noGrp="1" noChangeAspect="1"/>
          </p:cNvPicPr>
          <p:nvPr>
            <p:ph type="pic" sz="quarter" idx="10"/>
          </p:nvPr>
        </p:nvPicPr>
        <p:blipFill>
          <a:blip r:embed="rId2"/>
          <a:stretch/>
        </p:blipFill>
        <p:spPr>
          <a:xfrm>
            <a:off x="-250911" y="-111221"/>
            <a:ext cx="7335925" cy="4181477"/>
          </a:xfrm>
          <a:noFill/>
        </p:spPr>
      </p:pic>
      <p:sp>
        <p:nvSpPr>
          <p:cNvPr id="13" name="Content Placeholder 2">
            <a:extLst>
              <a:ext uri="{FF2B5EF4-FFF2-40B4-BE49-F238E27FC236}">
                <a16:creationId xmlns:a16="http://schemas.microsoft.com/office/drawing/2014/main" id="{C260D184-A3C2-018C-5E81-664C55601069}"/>
              </a:ext>
            </a:extLst>
          </p:cNvPr>
          <p:cNvSpPr>
            <a:spLocks noGrp="1"/>
          </p:cNvSpPr>
          <p:nvPr>
            <p:ph idx="1"/>
          </p:nvPr>
        </p:nvSpPr>
        <p:spPr>
          <a:xfrm>
            <a:off x="1095374" y="4051489"/>
            <a:ext cx="5014993" cy="2806511"/>
          </a:xfrm>
        </p:spPr>
        <p:txBody>
          <a:bodyPr>
            <a:normAutofit/>
          </a:bodyPr>
          <a:lstStyle/>
          <a:p>
            <a:r>
              <a:rPr lang="en-US" sz="3200" dirty="0"/>
              <a:t>2 Screens Within A Screen</a:t>
            </a:r>
          </a:p>
          <a:p>
            <a:pPr lvl="1"/>
            <a:r>
              <a:rPr lang="en-US" sz="2800" dirty="0"/>
              <a:t>Selected Month View</a:t>
            </a:r>
          </a:p>
          <a:p>
            <a:pPr lvl="1"/>
            <a:r>
              <a:rPr lang="en-US" sz="2800" dirty="0"/>
              <a:t>All Months View</a:t>
            </a:r>
          </a:p>
        </p:txBody>
      </p:sp>
      <p:sp>
        <p:nvSpPr>
          <p:cNvPr id="2" name="Title 1">
            <a:extLst>
              <a:ext uri="{FF2B5EF4-FFF2-40B4-BE49-F238E27FC236}">
                <a16:creationId xmlns:a16="http://schemas.microsoft.com/office/drawing/2014/main" id="{3743443B-432C-EE24-130E-502705975B1E}"/>
              </a:ext>
            </a:extLst>
          </p:cNvPr>
          <p:cNvSpPr>
            <a:spLocks noGrp="1"/>
          </p:cNvSpPr>
          <p:nvPr>
            <p:ph type="ctrTitle"/>
          </p:nvPr>
        </p:nvSpPr>
        <p:spPr>
          <a:xfrm>
            <a:off x="7581900" y="209550"/>
            <a:ext cx="4179376" cy="2806512"/>
          </a:xfrm>
        </p:spPr>
        <p:txBody>
          <a:bodyPr anchor="ctr">
            <a:normAutofit/>
          </a:bodyPr>
          <a:lstStyle/>
          <a:p>
            <a:r>
              <a:rPr lang="en-US" dirty="0"/>
              <a:t>Calendar</a:t>
            </a:r>
          </a:p>
        </p:txBody>
      </p:sp>
      <p:sp>
        <p:nvSpPr>
          <p:cNvPr id="9" name="TextBox 8">
            <a:extLst>
              <a:ext uri="{FF2B5EF4-FFF2-40B4-BE49-F238E27FC236}">
                <a16:creationId xmlns:a16="http://schemas.microsoft.com/office/drawing/2014/main" id="{67BEDCC1-B1E7-B697-ABC1-8A549CBCB06B}"/>
              </a:ext>
            </a:extLst>
          </p:cNvPr>
          <p:cNvSpPr txBox="1"/>
          <p:nvPr/>
        </p:nvSpPr>
        <p:spPr>
          <a:xfrm>
            <a:off x="6391275" y="4705350"/>
            <a:ext cx="3724275" cy="1015663"/>
          </a:xfrm>
          <a:prstGeom prst="rect">
            <a:avLst/>
          </a:prstGeom>
          <a:noFill/>
        </p:spPr>
        <p:txBody>
          <a:bodyPr wrap="square" rtlCol="0">
            <a:spAutoFit/>
          </a:bodyPr>
          <a:lstStyle/>
          <a:p>
            <a:pPr marL="285750" indent="-285750">
              <a:buFont typeface="Arial" panose="020B0604020202020204" pitchFamily="34" charset="0"/>
              <a:buChar char="•"/>
            </a:pPr>
            <a:r>
              <a:rPr lang="en-US" sz="3200" dirty="0">
                <a:latin typeface="+mj-lt"/>
              </a:rPr>
              <a:t>Additional Features</a:t>
            </a:r>
          </a:p>
          <a:p>
            <a:pPr marL="742950" lvl="1" indent="-285750">
              <a:buFont typeface="Arial" panose="020B0604020202020204" pitchFamily="34" charset="0"/>
              <a:buChar char="•"/>
            </a:pPr>
            <a:r>
              <a:rPr lang="en-US" sz="2800" dirty="0">
                <a:latin typeface="+mj-lt"/>
              </a:rPr>
              <a:t>Short Explanation</a:t>
            </a:r>
          </a:p>
        </p:txBody>
      </p:sp>
    </p:spTree>
    <p:extLst>
      <p:ext uri="{BB962C8B-B14F-4D97-AF65-F5344CB8AC3E}">
        <p14:creationId xmlns:p14="http://schemas.microsoft.com/office/powerpoint/2010/main" val="32522975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27" descr="Woman working at office late at night">
            <a:extLst>
              <a:ext uri="{FF2B5EF4-FFF2-40B4-BE49-F238E27FC236}">
                <a16:creationId xmlns:a16="http://schemas.microsoft.com/office/drawing/2014/main" id="{B7E68695-0DB5-1946-B945-66E677B1128F}"/>
              </a:ext>
            </a:extLst>
          </p:cNvPr>
          <p:cNvPicPr>
            <a:picLocks noGrp="1" noChangeAspect="1"/>
          </p:cNvPicPr>
          <p:nvPr>
            <p:ph type="pic" sz="quarter" idx="13"/>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31000"/>
                    </a14:imgEffect>
                  </a14:imgLayer>
                </a14:imgProps>
              </a:ext>
              <a:ext uri="{28A0092B-C50C-407E-A947-70E740481C1C}">
                <a14:useLocalDpi xmlns:a14="http://schemas.microsoft.com/office/drawing/2010/main"/>
              </a:ext>
            </a:extLst>
          </a:blip>
          <a:srcRect l="4692" r="4692"/>
          <a:stretch/>
        </p:blipFill>
        <p:spPr>
          <a:xfrm>
            <a:off x="1088703" y="1"/>
            <a:ext cx="11057681" cy="6858002"/>
          </a:xfr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648661" y="339644"/>
            <a:ext cx="7152439" cy="1679655"/>
          </a:xfrm>
        </p:spPr>
        <p:txBody>
          <a:bodyPr/>
          <a:lstStyle/>
          <a:p>
            <a:r>
              <a:rPr lang="en-US" dirty="0"/>
              <a:t>Demo Display &amp; Explanation of design </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1645581" y="2183341"/>
            <a:ext cx="4890578" cy="4849283"/>
          </a:xfrm>
        </p:spPr>
        <p:txBody>
          <a:bodyPr/>
          <a:lstStyle/>
          <a:p>
            <a:pPr marL="285750" indent="-285750">
              <a:buFont typeface="Arial" panose="020B0604020202020204" pitchFamily="34" charset="0"/>
              <a:buChar char="•"/>
            </a:pPr>
            <a:r>
              <a:rPr lang="en-US" dirty="0"/>
              <a:t>Demo the full capabilities of each chosen screen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GUI Design</a:t>
            </a:r>
          </a:p>
          <a:p>
            <a:pPr marL="285750" indent="-285750">
              <a:buFont typeface="Arial" panose="020B0604020202020204" pitchFamily="34" charset="0"/>
              <a:buChar char="•"/>
            </a:pPr>
            <a:r>
              <a:rPr lang="en-US" dirty="0"/>
              <a:t>Database Design</a:t>
            </a:r>
          </a:p>
          <a:p>
            <a:pPr marL="285750" indent="-285750">
              <a:buFont typeface="Arial" panose="020B0604020202020204" pitchFamily="34" charset="0"/>
              <a:buChar char="•"/>
            </a:pPr>
            <a:r>
              <a:rPr lang="en-US" dirty="0"/>
              <a:t>Main Function Design</a:t>
            </a:r>
          </a:p>
          <a:p>
            <a:pPr marL="285750" indent="-285750">
              <a:buFont typeface="Arial" panose="020B0604020202020204" pitchFamily="34" charset="0"/>
              <a:buChar char="•"/>
            </a:pPr>
            <a:r>
              <a:rPr lang="en-US" dirty="0"/>
              <a:t>Collaboration of Components</a:t>
            </a:r>
          </a:p>
        </p:txBody>
      </p:sp>
    </p:spTree>
    <p:extLst>
      <p:ext uri="{BB962C8B-B14F-4D97-AF65-F5344CB8AC3E}">
        <p14:creationId xmlns:p14="http://schemas.microsoft.com/office/powerpoint/2010/main" val="3072874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F5ECE-2D45-764D-A434-EA4997A38F9E}"/>
              </a:ext>
            </a:extLst>
          </p:cNvPr>
          <p:cNvSpPr>
            <a:spLocks noGrp="1"/>
          </p:cNvSpPr>
          <p:nvPr>
            <p:ph type="ctrTitle"/>
          </p:nvPr>
        </p:nvSpPr>
        <p:spPr/>
        <p:txBody>
          <a:bodyPr/>
          <a:lstStyle/>
          <a:p>
            <a:r>
              <a:rPr lang="en-US" dirty="0"/>
              <a:t>Analysis of strengths:</a:t>
            </a:r>
          </a:p>
        </p:txBody>
      </p:sp>
      <p:sp>
        <p:nvSpPr>
          <p:cNvPr id="3" name="Text Placeholder 2">
            <a:extLst>
              <a:ext uri="{FF2B5EF4-FFF2-40B4-BE49-F238E27FC236}">
                <a16:creationId xmlns:a16="http://schemas.microsoft.com/office/drawing/2014/main" id="{96018F6A-34AE-124E-868D-D500FE5002BF}"/>
              </a:ext>
            </a:extLst>
          </p:cNvPr>
          <p:cNvSpPr>
            <a:spLocks noGrp="1"/>
          </p:cNvSpPr>
          <p:nvPr>
            <p:ph type="body" sz="quarter" idx="14"/>
          </p:nvPr>
        </p:nvSpPr>
        <p:spPr/>
        <p:txBody>
          <a:bodyPr/>
          <a:lstStyle/>
          <a:p>
            <a:endParaRPr lang="en-US" dirty="0"/>
          </a:p>
        </p:txBody>
      </p:sp>
      <p:pic>
        <p:nvPicPr>
          <p:cNvPr id="7" name="Picture Placeholder 6" descr="A group of people sitting at a table">
            <a:extLst>
              <a:ext uri="{FF2B5EF4-FFF2-40B4-BE49-F238E27FC236}">
                <a16:creationId xmlns:a16="http://schemas.microsoft.com/office/drawing/2014/main" id="{172E1B30-93CD-465A-917F-9412412588B6}"/>
              </a:ext>
            </a:extLst>
          </p:cNvPr>
          <p:cNvPicPr>
            <a:picLocks noGrp="1" noChangeAspect="1"/>
          </p:cNvPicPr>
          <p:nvPr>
            <p:ph type="pic" sz="quarter" idx="10"/>
          </p:nvPr>
        </p:nvPicPr>
        <p:blipFill>
          <a:blip r:embed="rId2">
            <a:duotone>
              <a:prstClr val="black"/>
              <a:schemeClr val="accent3">
                <a:tint val="45000"/>
                <a:satMod val="400000"/>
              </a:schemeClr>
            </a:duotone>
            <a:alphaModFix/>
          </a:blip>
          <a:srcRect l="16549" r="16549"/>
          <a:stretch>
            <a:fillRect/>
          </a:stretch>
        </p:blipFill>
        <p:spPr/>
      </p:pic>
    </p:spTree>
    <p:extLst>
      <p:ext uri="{BB962C8B-B14F-4D97-AF65-F5344CB8AC3E}">
        <p14:creationId xmlns:p14="http://schemas.microsoft.com/office/powerpoint/2010/main" val="34806973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933459-F84E-569B-427B-95E27B6C2D16}"/>
              </a:ext>
            </a:extLst>
          </p:cNvPr>
          <p:cNvSpPr>
            <a:spLocks noGrp="1"/>
          </p:cNvSpPr>
          <p:nvPr>
            <p:ph type="ctrTitle"/>
          </p:nvPr>
        </p:nvSpPr>
        <p:spPr>
          <a:xfrm>
            <a:off x="1455080" y="456489"/>
            <a:ext cx="8908119" cy="1077036"/>
          </a:xfrm>
        </p:spPr>
        <p:txBody>
          <a:bodyPr/>
          <a:lstStyle/>
          <a:p>
            <a:pPr marL="571500" indent="-571500">
              <a:buFont typeface="Arial" panose="020B0604020202020204" pitchFamily="34" charset="0"/>
              <a:buChar char="•"/>
            </a:pPr>
            <a:r>
              <a:rPr lang="en-US" dirty="0"/>
              <a:t>A clear avenue of potential improvement</a:t>
            </a:r>
          </a:p>
        </p:txBody>
      </p:sp>
      <p:sp>
        <p:nvSpPr>
          <p:cNvPr id="4" name="Text Placeholder 3">
            <a:extLst>
              <a:ext uri="{FF2B5EF4-FFF2-40B4-BE49-F238E27FC236}">
                <a16:creationId xmlns:a16="http://schemas.microsoft.com/office/drawing/2014/main" id="{1008638A-FC5E-E5C5-65D7-16A7A33C9043}"/>
              </a:ext>
            </a:extLst>
          </p:cNvPr>
          <p:cNvSpPr>
            <a:spLocks noGrp="1"/>
          </p:cNvSpPr>
          <p:nvPr>
            <p:ph type="body" sz="quarter" idx="14"/>
          </p:nvPr>
        </p:nvSpPr>
        <p:spPr/>
        <p:txBody>
          <a:bodyPr/>
          <a:lstStyle/>
          <a:p>
            <a:endParaRPr lang="en-US" dirty="0"/>
          </a:p>
        </p:txBody>
      </p:sp>
      <p:sp>
        <p:nvSpPr>
          <p:cNvPr id="6" name="Title 2">
            <a:extLst>
              <a:ext uri="{FF2B5EF4-FFF2-40B4-BE49-F238E27FC236}">
                <a16:creationId xmlns:a16="http://schemas.microsoft.com/office/drawing/2014/main" id="{7E49DCE2-1B19-BDC5-7F7D-811DDFFC100F}"/>
              </a:ext>
            </a:extLst>
          </p:cNvPr>
          <p:cNvSpPr txBox="1">
            <a:spLocks/>
          </p:cNvSpPr>
          <p:nvPr/>
        </p:nvSpPr>
        <p:spPr>
          <a:xfrm>
            <a:off x="1455079" y="1906272"/>
            <a:ext cx="8908119" cy="1077036"/>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4000" b="0" i="0" kern="1200" cap="all" baseline="0">
                <a:solidFill>
                  <a:schemeClr val="accent4">
                    <a:lumMod val="75000"/>
                  </a:schemeClr>
                </a:solidFill>
                <a:latin typeface="Sagona ExtraLight" panose="02020303050505020204" pitchFamily="18" charset="0"/>
                <a:ea typeface="+mj-ea"/>
                <a:cs typeface="+mj-cs"/>
              </a:defRPr>
            </a:lvl1pPr>
          </a:lstStyle>
          <a:p>
            <a:pPr marL="571500" indent="-571500">
              <a:buFont typeface="Arial" panose="020B0604020202020204" pitchFamily="34" charset="0"/>
              <a:buChar char="•"/>
            </a:pPr>
            <a:r>
              <a:rPr lang="en-US" dirty="0"/>
              <a:t>Solid foundations laid</a:t>
            </a:r>
          </a:p>
        </p:txBody>
      </p:sp>
      <p:sp>
        <p:nvSpPr>
          <p:cNvPr id="7" name="Title 2">
            <a:extLst>
              <a:ext uri="{FF2B5EF4-FFF2-40B4-BE49-F238E27FC236}">
                <a16:creationId xmlns:a16="http://schemas.microsoft.com/office/drawing/2014/main" id="{3699C679-31FF-CB6E-168B-C6D1B0125A04}"/>
              </a:ext>
            </a:extLst>
          </p:cNvPr>
          <p:cNvSpPr txBox="1">
            <a:spLocks/>
          </p:cNvSpPr>
          <p:nvPr/>
        </p:nvSpPr>
        <p:spPr>
          <a:xfrm>
            <a:off x="1455078" y="3870236"/>
            <a:ext cx="8908119" cy="1077036"/>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4000" b="0" i="0" kern="1200" cap="all" baseline="0">
                <a:solidFill>
                  <a:schemeClr val="accent4">
                    <a:lumMod val="75000"/>
                  </a:schemeClr>
                </a:solidFill>
                <a:latin typeface="Sagona ExtraLight" panose="02020303050505020204" pitchFamily="18" charset="0"/>
                <a:ea typeface="+mj-ea"/>
                <a:cs typeface="+mj-cs"/>
              </a:defRPr>
            </a:lvl1pPr>
          </a:lstStyle>
          <a:p>
            <a:pPr marL="571500" indent="-571500">
              <a:buFont typeface="Arial" panose="020B0604020202020204" pitchFamily="34" charset="0"/>
              <a:buChar char="•"/>
            </a:pPr>
            <a:r>
              <a:rPr lang="en-US" i="1" dirty="0" err="1"/>
              <a:t>TaskManage</a:t>
            </a:r>
            <a:r>
              <a:rPr lang="en-US" dirty="0"/>
              <a:t>  does not suffer from a lack of vision</a:t>
            </a:r>
          </a:p>
        </p:txBody>
      </p:sp>
    </p:spTree>
    <p:extLst>
      <p:ext uri="{BB962C8B-B14F-4D97-AF65-F5344CB8AC3E}">
        <p14:creationId xmlns:p14="http://schemas.microsoft.com/office/powerpoint/2010/main" val="42923737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Frustrated old businessman">
            <a:extLst>
              <a:ext uri="{FF2B5EF4-FFF2-40B4-BE49-F238E27FC236}">
                <a16:creationId xmlns:a16="http://schemas.microsoft.com/office/drawing/2014/main" id="{BD30C282-2105-4FF3-AF02-C923345A3200}"/>
              </a:ext>
            </a:extLst>
          </p:cNvPr>
          <p:cNvPicPr>
            <a:picLocks noGrp="1" noChangeAspect="1"/>
          </p:cNvPicPr>
          <p:nvPr>
            <p:ph type="pic" sz="quarter" idx="10"/>
          </p:nvPr>
        </p:nvPicPr>
        <p:blipFill>
          <a:blip r:embed="rId2">
            <a:duotone>
              <a:prstClr val="black"/>
              <a:schemeClr val="accent4">
                <a:tint val="45000"/>
                <a:satMod val="400000"/>
              </a:schemeClr>
            </a:duotone>
          </a:blip>
          <a:srcRect l="16549" r="16549"/>
          <a:stretch>
            <a:fillRect/>
          </a:stretch>
        </p:blipFill>
        <p:spPr/>
      </p:pic>
      <p:sp>
        <p:nvSpPr>
          <p:cNvPr id="3" name="Title 2">
            <a:extLst>
              <a:ext uri="{FF2B5EF4-FFF2-40B4-BE49-F238E27FC236}">
                <a16:creationId xmlns:a16="http://schemas.microsoft.com/office/drawing/2014/main" id="{9DE792EA-C3AC-7301-03BD-24CDD2BC2E54}"/>
              </a:ext>
            </a:extLst>
          </p:cNvPr>
          <p:cNvSpPr>
            <a:spLocks noGrp="1"/>
          </p:cNvSpPr>
          <p:nvPr>
            <p:ph type="ctrTitle"/>
          </p:nvPr>
        </p:nvSpPr>
        <p:spPr>
          <a:xfrm>
            <a:off x="1333500" y="4418889"/>
            <a:ext cx="3601181" cy="637507"/>
          </a:xfrm>
        </p:spPr>
        <p:txBody>
          <a:bodyPr/>
          <a:lstStyle/>
          <a:p>
            <a:r>
              <a:rPr lang="en-US" dirty="0"/>
              <a:t>Analysis of weaknesses</a:t>
            </a:r>
          </a:p>
        </p:txBody>
      </p:sp>
      <p:sp>
        <p:nvSpPr>
          <p:cNvPr id="4" name="Text Placeholder 3">
            <a:extLst>
              <a:ext uri="{FF2B5EF4-FFF2-40B4-BE49-F238E27FC236}">
                <a16:creationId xmlns:a16="http://schemas.microsoft.com/office/drawing/2014/main" id="{3D2CFA2E-D8B5-3589-0080-BDFE5D879C72}"/>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42607636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15836A-6462-EBB7-1365-73FF7C4C7BE0}"/>
              </a:ext>
            </a:extLst>
          </p:cNvPr>
          <p:cNvSpPr>
            <a:spLocks noGrp="1"/>
          </p:cNvSpPr>
          <p:nvPr>
            <p:ph type="ctrTitle"/>
          </p:nvPr>
        </p:nvSpPr>
        <p:spPr>
          <a:xfrm>
            <a:off x="1572428" y="292426"/>
            <a:ext cx="8687140" cy="1133620"/>
          </a:xfrm>
        </p:spPr>
        <p:txBody>
          <a:bodyPr/>
          <a:lstStyle/>
          <a:p>
            <a:pPr marL="571500" indent="-571500">
              <a:buFont typeface="Arial" panose="020B0604020202020204" pitchFamily="34" charset="0"/>
              <a:buChar char="•"/>
            </a:pPr>
            <a:r>
              <a:rPr lang="en-US" dirty="0"/>
              <a:t>Weaknesses cut down to core of project</a:t>
            </a:r>
          </a:p>
        </p:txBody>
      </p:sp>
      <p:sp>
        <p:nvSpPr>
          <p:cNvPr id="4" name="Text Placeholder 3">
            <a:extLst>
              <a:ext uri="{FF2B5EF4-FFF2-40B4-BE49-F238E27FC236}">
                <a16:creationId xmlns:a16="http://schemas.microsoft.com/office/drawing/2014/main" id="{80F6BF0B-3064-7B5D-314A-1CD02B894A5E}"/>
              </a:ext>
            </a:extLst>
          </p:cNvPr>
          <p:cNvSpPr>
            <a:spLocks noGrp="1"/>
          </p:cNvSpPr>
          <p:nvPr>
            <p:ph type="body" sz="quarter" idx="14"/>
          </p:nvPr>
        </p:nvSpPr>
        <p:spPr/>
        <p:txBody>
          <a:bodyPr/>
          <a:lstStyle/>
          <a:p>
            <a:endParaRPr lang="en-US"/>
          </a:p>
        </p:txBody>
      </p:sp>
      <p:sp>
        <p:nvSpPr>
          <p:cNvPr id="5" name="Title 2">
            <a:extLst>
              <a:ext uri="{FF2B5EF4-FFF2-40B4-BE49-F238E27FC236}">
                <a16:creationId xmlns:a16="http://schemas.microsoft.com/office/drawing/2014/main" id="{BB0674F1-4937-9E6D-04F8-650C9677DA40}"/>
              </a:ext>
            </a:extLst>
          </p:cNvPr>
          <p:cNvSpPr txBox="1">
            <a:spLocks/>
          </p:cNvSpPr>
          <p:nvPr/>
        </p:nvSpPr>
        <p:spPr>
          <a:xfrm>
            <a:off x="1572428" y="2686179"/>
            <a:ext cx="8687140" cy="1133620"/>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4000" b="0" i="0" kern="1200" cap="all" baseline="0">
                <a:solidFill>
                  <a:schemeClr val="accent4">
                    <a:lumMod val="75000"/>
                  </a:schemeClr>
                </a:solidFill>
                <a:latin typeface="Sagona ExtraLight" panose="02020303050505020204" pitchFamily="18" charset="0"/>
                <a:ea typeface="+mj-ea"/>
                <a:cs typeface="+mj-cs"/>
              </a:defRPr>
            </a:lvl1pPr>
          </a:lstStyle>
          <a:p>
            <a:pPr marL="571500" indent="-571500">
              <a:buFont typeface="Arial" panose="020B0604020202020204" pitchFamily="34" charset="0"/>
              <a:buChar char="•"/>
            </a:pPr>
            <a:r>
              <a:rPr lang="en-US" dirty="0"/>
              <a:t>Controller logic &amp; GUI FXML files still quite far from fully implemented</a:t>
            </a:r>
          </a:p>
        </p:txBody>
      </p:sp>
      <p:sp>
        <p:nvSpPr>
          <p:cNvPr id="6" name="Title 2">
            <a:extLst>
              <a:ext uri="{FF2B5EF4-FFF2-40B4-BE49-F238E27FC236}">
                <a16:creationId xmlns:a16="http://schemas.microsoft.com/office/drawing/2014/main" id="{FF5E964F-959D-533C-C928-8CF39A639CD2}"/>
              </a:ext>
            </a:extLst>
          </p:cNvPr>
          <p:cNvSpPr txBox="1">
            <a:spLocks/>
          </p:cNvSpPr>
          <p:nvPr/>
        </p:nvSpPr>
        <p:spPr>
          <a:xfrm>
            <a:off x="1572428" y="4513981"/>
            <a:ext cx="8687140" cy="1133620"/>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4000" b="0" i="0" kern="1200" cap="all" baseline="0">
                <a:solidFill>
                  <a:schemeClr val="accent4">
                    <a:lumMod val="75000"/>
                  </a:schemeClr>
                </a:solidFill>
                <a:latin typeface="Sagona ExtraLight" panose="02020303050505020204" pitchFamily="18" charset="0"/>
                <a:ea typeface="+mj-ea"/>
                <a:cs typeface="+mj-cs"/>
              </a:defRPr>
            </a:lvl1pPr>
          </a:lstStyle>
          <a:p>
            <a:pPr marL="571500" indent="-571500">
              <a:buFont typeface="Arial" panose="020B0604020202020204" pitchFamily="34" charset="0"/>
              <a:buChar char="•"/>
            </a:pPr>
            <a:r>
              <a:rPr lang="en-US" dirty="0"/>
              <a:t>Code suffers from a lack of readability</a:t>
            </a:r>
          </a:p>
        </p:txBody>
      </p:sp>
    </p:spTree>
    <p:extLst>
      <p:ext uri="{BB962C8B-B14F-4D97-AF65-F5344CB8AC3E}">
        <p14:creationId xmlns:p14="http://schemas.microsoft.com/office/powerpoint/2010/main" val="29042165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B70B99-6BF1-2F72-B905-7DE2DB67DF75}"/>
              </a:ext>
            </a:extLst>
          </p:cNvPr>
          <p:cNvSpPr>
            <a:spLocks noGrp="1"/>
          </p:cNvSpPr>
          <p:nvPr>
            <p:ph type="ctrTitle"/>
          </p:nvPr>
        </p:nvSpPr>
        <p:spPr>
          <a:xfrm>
            <a:off x="1645582" y="585216"/>
            <a:ext cx="10086172" cy="2139461"/>
          </a:xfrm>
        </p:spPr>
        <p:txBody>
          <a:bodyPr/>
          <a:lstStyle/>
          <a:p>
            <a:pPr marL="571500" indent="-571500">
              <a:buFont typeface="Arial" panose="020B0604020202020204" pitchFamily="34" charset="0"/>
              <a:buChar char="•"/>
            </a:pPr>
            <a:r>
              <a:rPr lang="en-US" dirty="0"/>
              <a:t>Biting off more than one can chew &amp; inexperience with setting realistic goals</a:t>
            </a:r>
          </a:p>
        </p:txBody>
      </p:sp>
      <p:sp>
        <p:nvSpPr>
          <p:cNvPr id="4" name="Text Placeholder 3">
            <a:extLst>
              <a:ext uri="{FF2B5EF4-FFF2-40B4-BE49-F238E27FC236}">
                <a16:creationId xmlns:a16="http://schemas.microsoft.com/office/drawing/2014/main" id="{58166940-4B18-2A11-8C13-4C5CA663DA14}"/>
              </a:ext>
            </a:extLst>
          </p:cNvPr>
          <p:cNvSpPr>
            <a:spLocks noGrp="1"/>
          </p:cNvSpPr>
          <p:nvPr>
            <p:ph type="body" sz="quarter" idx="14"/>
          </p:nvPr>
        </p:nvSpPr>
        <p:spPr/>
        <p:txBody>
          <a:bodyPr/>
          <a:lstStyle/>
          <a:p>
            <a:endParaRPr lang="en-US"/>
          </a:p>
        </p:txBody>
      </p:sp>
      <p:sp>
        <p:nvSpPr>
          <p:cNvPr id="5" name="Title 2">
            <a:extLst>
              <a:ext uri="{FF2B5EF4-FFF2-40B4-BE49-F238E27FC236}">
                <a16:creationId xmlns:a16="http://schemas.microsoft.com/office/drawing/2014/main" id="{BBBBFBF3-0A58-7E6B-FEE2-9663D6E08B69}"/>
              </a:ext>
            </a:extLst>
          </p:cNvPr>
          <p:cNvSpPr txBox="1">
            <a:spLocks/>
          </p:cNvSpPr>
          <p:nvPr/>
        </p:nvSpPr>
        <p:spPr>
          <a:xfrm>
            <a:off x="1645582" y="3224549"/>
            <a:ext cx="10086172" cy="2139461"/>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4000" b="0" i="0" kern="1200" cap="all" baseline="0">
                <a:solidFill>
                  <a:schemeClr val="accent4">
                    <a:lumMod val="75000"/>
                  </a:schemeClr>
                </a:solidFill>
                <a:latin typeface="Sagona ExtraLight" panose="02020303050505020204" pitchFamily="18" charset="0"/>
                <a:ea typeface="+mj-ea"/>
                <a:cs typeface="+mj-cs"/>
              </a:defRPr>
            </a:lvl1pPr>
          </a:lstStyle>
          <a:p>
            <a:pPr marL="571500" indent="-571500">
              <a:buFont typeface="Arial" panose="020B0604020202020204" pitchFamily="34" charset="0"/>
              <a:buChar char="•"/>
            </a:pPr>
            <a:r>
              <a:rPr lang="en-US" dirty="0"/>
              <a:t>Improper delegation and lack of balanced distribution of labor</a:t>
            </a:r>
          </a:p>
        </p:txBody>
      </p:sp>
    </p:spTree>
    <p:extLst>
      <p:ext uri="{BB962C8B-B14F-4D97-AF65-F5344CB8AC3E}">
        <p14:creationId xmlns:p14="http://schemas.microsoft.com/office/powerpoint/2010/main" val="12484349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D34DDBA2-FA05-C58C-908E-66BC65ACDD13}"/>
              </a:ext>
            </a:extLst>
          </p:cNvPr>
          <p:cNvSpPr>
            <a:spLocks noGrp="1"/>
          </p:cNvSpPr>
          <p:nvPr>
            <p:ph type="pic" sz="quarter" idx="10"/>
          </p:nvPr>
        </p:nvSpPr>
        <p:spPr/>
        <p:txBody>
          <a:bodyPr/>
          <a:lstStyle/>
          <a:p>
            <a:endParaRPr lang="en-US" dirty="0"/>
          </a:p>
        </p:txBody>
      </p:sp>
      <p:sp>
        <p:nvSpPr>
          <p:cNvPr id="3" name="Text Placeholder 2">
            <a:extLst>
              <a:ext uri="{FF2B5EF4-FFF2-40B4-BE49-F238E27FC236}">
                <a16:creationId xmlns:a16="http://schemas.microsoft.com/office/drawing/2014/main" id="{276993D4-FF5B-3530-E847-5ED6433DB9C7}"/>
              </a:ext>
            </a:extLst>
          </p:cNvPr>
          <p:cNvSpPr>
            <a:spLocks noGrp="1"/>
          </p:cNvSpPr>
          <p:nvPr>
            <p:ph type="body" idx="13"/>
          </p:nvPr>
        </p:nvSpPr>
        <p:spPr>
          <a:xfrm>
            <a:off x="1124487" y="2113228"/>
            <a:ext cx="4179375" cy="3812084"/>
          </a:xfrm>
        </p:spPr>
        <p:txBody>
          <a:bodyPr/>
          <a:lstStyle/>
          <a:p>
            <a:r>
              <a:rPr lang="en-US" sz="2800" dirty="0"/>
              <a:t>Strengths</a:t>
            </a:r>
          </a:p>
          <a:p>
            <a:pPr marL="285750" indent="-285750">
              <a:buFont typeface="Arial" panose="020B0604020202020204" pitchFamily="34" charset="0"/>
              <a:buChar char="•"/>
            </a:pPr>
            <a:r>
              <a:rPr lang="en-US" dirty="0"/>
              <a:t>Lots of potential, clear path to improvement </a:t>
            </a:r>
          </a:p>
          <a:p>
            <a:pPr marL="285750" indent="-285750">
              <a:buFont typeface="Arial" panose="020B0604020202020204" pitchFamily="34" charset="0"/>
              <a:buChar char="•"/>
            </a:pPr>
            <a:r>
              <a:rPr lang="en-US" dirty="0"/>
              <a:t>solid foundation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Valuable lessons learned</a:t>
            </a:r>
          </a:p>
        </p:txBody>
      </p:sp>
      <p:sp>
        <p:nvSpPr>
          <p:cNvPr id="4" name="Title 3">
            <a:extLst>
              <a:ext uri="{FF2B5EF4-FFF2-40B4-BE49-F238E27FC236}">
                <a16:creationId xmlns:a16="http://schemas.microsoft.com/office/drawing/2014/main" id="{E48ADA7E-3895-2857-8BDC-9480E05B232B}"/>
              </a:ext>
            </a:extLst>
          </p:cNvPr>
          <p:cNvSpPr>
            <a:spLocks noGrp="1"/>
          </p:cNvSpPr>
          <p:nvPr>
            <p:ph type="ctrTitle"/>
          </p:nvPr>
        </p:nvSpPr>
        <p:spPr>
          <a:xfrm>
            <a:off x="1121781" y="-529386"/>
            <a:ext cx="10994019" cy="1819634"/>
          </a:xfrm>
        </p:spPr>
        <p:txBody>
          <a:bodyPr>
            <a:normAutofit/>
          </a:bodyPr>
          <a:lstStyle/>
          <a:p>
            <a:r>
              <a:rPr lang="en-US" sz="4000" dirty="0"/>
              <a:t>Quick recap of Strengths &amp; Weaknesses</a:t>
            </a:r>
          </a:p>
        </p:txBody>
      </p:sp>
      <p:sp>
        <p:nvSpPr>
          <p:cNvPr id="5" name="Text Placeholder 2">
            <a:extLst>
              <a:ext uri="{FF2B5EF4-FFF2-40B4-BE49-F238E27FC236}">
                <a16:creationId xmlns:a16="http://schemas.microsoft.com/office/drawing/2014/main" id="{EA7F53EB-0B33-5456-D4A7-4F8AC3FBA8A8}"/>
              </a:ext>
            </a:extLst>
          </p:cNvPr>
          <p:cNvSpPr>
            <a:spLocks noGrp="1"/>
          </p:cNvSpPr>
          <p:nvPr>
            <p:ph type="body" idx="13"/>
          </p:nvPr>
        </p:nvSpPr>
        <p:spPr>
          <a:xfrm>
            <a:off x="7021185" y="2113228"/>
            <a:ext cx="4179375" cy="2102156"/>
          </a:xfrm>
        </p:spPr>
        <p:txBody>
          <a:bodyPr/>
          <a:lstStyle/>
          <a:p>
            <a:r>
              <a:rPr lang="en-US" sz="2800" dirty="0"/>
              <a:t>Weaknesses</a:t>
            </a:r>
          </a:p>
          <a:p>
            <a:pPr marL="285750" indent="-285750">
              <a:buFont typeface="Arial" panose="020B0604020202020204" pitchFamily="34" charset="0"/>
              <a:buChar char="•"/>
            </a:pPr>
            <a:r>
              <a:rPr lang="en-US" dirty="0"/>
              <a:t>Code based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Team based</a:t>
            </a:r>
          </a:p>
        </p:txBody>
      </p:sp>
    </p:spTree>
    <p:extLst>
      <p:ext uri="{BB962C8B-B14F-4D97-AF65-F5344CB8AC3E}">
        <p14:creationId xmlns:p14="http://schemas.microsoft.com/office/powerpoint/2010/main" val="4207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8A4DCD2D-DA7D-D668-6035-406903D3647D}"/>
              </a:ext>
            </a:extLst>
          </p:cNvPr>
          <p:cNvSpPr>
            <a:spLocks noGrp="1"/>
          </p:cNvSpPr>
          <p:nvPr>
            <p:ph type="pic" sz="quarter" idx="10"/>
          </p:nvPr>
        </p:nvSpPr>
        <p:spPr/>
        <p:txBody>
          <a:bodyPr/>
          <a:lstStyle/>
          <a:p>
            <a:endParaRPr lang="en-US" dirty="0"/>
          </a:p>
        </p:txBody>
      </p:sp>
      <p:sp>
        <p:nvSpPr>
          <p:cNvPr id="3" name="Text Placeholder 2">
            <a:extLst>
              <a:ext uri="{FF2B5EF4-FFF2-40B4-BE49-F238E27FC236}">
                <a16:creationId xmlns:a16="http://schemas.microsoft.com/office/drawing/2014/main" id="{E7BAF12D-CBE0-BD4A-B666-7D3881D091FA}"/>
              </a:ext>
            </a:extLst>
          </p:cNvPr>
          <p:cNvSpPr>
            <a:spLocks noGrp="1"/>
          </p:cNvSpPr>
          <p:nvPr>
            <p:ph type="body" idx="13"/>
          </p:nvPr>
        </p:nvSpPr>
        <p:spPr/>
        <p:txBody>
          <a:bodyPr>
            <a:normAutofit fontScale="62500" lnSpcReduction="20000"/>
          </a:bodyPr>
          <a:lstStyle/>
          <a:p>
            <a:r>
              <a:rPr lang="en-US" dirty="0"/>
              <a:t>The audience is granted permission to applause</a:t>
            </a:r>
          </a:p>
        </p:txBody>
      </p:sp>
      <p:sp>
        <p:nvSpPr>
          <p:cNvPr id="4" name="Title 3">
            <a:extLst>
              <a:ext uri="{FF2B5EF4-FFF2-40B4-BE49-F238E27FC236}">
                <a16:creationId xmlns:a16="http://schemas.microsoft.com/office/drawing/2014/main" id="{AC13ECDD-8E2E-1827-5C14-1041FDB76D56}"/>
              </a:ext>
            </a:extLst>
          </p:cNvPr>
          <p:cNvSpPr>
            <a:spLocks noGrp="1"/>
          </p:cNvSpPr>
          <p:nvPr>
            <p:ph type="ctrTitle"/>
          </p:nvPr>
        </p:nvSpPr>
        <p:spPr>
          <a:xfrm>
            <a:off x="1524000" y="991765"/>
            <a:ext cx="7981950" cy="2208635"/>
          </a:xfrm>
        </p:spPr>
        <p:txBody>
          <a:bodyPr>
            <a:normAutofit/>
          </a:bodyPr>
          <a:lstStyle/>
          <a:p>
            <a:r>
              <a:rPr lang="en-US" dirty="0"/>
              <a:t>Thus concludes </a:t>
            </a:r>
            <a:r>
              <a:rPr lang="en-US" dirty="0" err="1"/>
              <a:t>TrioTopic’s</a:t>
            </a:r>
            <a:r>
              <a:rPr lang="en-US" dirty="0"/>
              <a:t> Presentation</a:t>
            </a:r>
          </a:p>
        </p:txBody>
      </p:sp>
      <p:pic>
        <p:nvPicPr>
          <p:cNvPr id="8" name="image2.png">
            <a:extLst>
              <a:ext uri="{FF2B5EF4-FFF2-40B4-BE49-F238E27FC236}">
                <a16:creationId xmlns:a16="http://schemas.microsoft.com/office/drawing/2014/main" id="{59FA98D1-6A86-9746-D7A0-DAD4E7156CC6}"/>
              </a:ext>
            </a:extLst>
          </p:cNvPr>
          <p:cNvPicPr/>
          <p:nvPr/>
        </p:nvPicPr>
        <p:blipFill>
          <a:blip r:embed="rId2"/>
          <a:srcRect/>
          <a:stretch>
            <a:fillRect/>
          </a:stretch>
        </p:blipFill>
        <p:spPr>
          <a:xfrm>
            <a:off x="6956962" y="1938286"/>
            <a:ext cx="4880043" cy="4610025"/>
          </a:xfrm>
          <a:prstGeom prst="rect">
            <a:avLst/>
          </a:prstGeom>
          <a:ln/>
        </p:spPr>
      </p:pic>
      <p:sp>
        <p:nvSpPr>
          <p:cNvPr id="9" name="Text Placeholder 2">
            <a:extLst>
              <a:ext uri="{FF2B5EF4-FFF2-40B4-BE49-F238E27FC236}">
                <a16:creationId xmlns:a16="http://schemas.microsoft.com/office/drawing/2014/main" id="{9A8EC256-20DD-699C-557A-7ABDFA636196}"/>
              </a:ext>
            </a:extLst>
          </p:cNvPr>
          <p:cNvSpPr>
            <a:spLocks noGrp="1"/>
          </p:cNvSpPr>
          <p:nvPr>
            <p:ph type="body" idx="13"/>
          </p:nvPr>
        </p:nvSpPr>
        <p:spPr>
          <a:xfrm>
            <a:off x="1523999" y="3428998"/>
            <a:ext cx="4179376" cy="1504952"/>
          </a:xfrm>
        </p:spPr>
        <p:txBody>
          <a:bodyPr>
            <a:normAutofit/>
          </a:bodyPr>
          <a:lstStyle/>
          <a:p>
            <a:r>
              <a:rPr lang="en-US" dirty="0"/>
              <a:t>Dylan winter, Eva Santana, Alex Solomon</a:t>
            </a:r>
          </a:p>
        </p:txBody>
      </p:sp>
    </p:spTree>
    <p:extLst>
      <p:ext uri="{BB962C8B-B14F-4D97-AF65-F5344CB8AC3E}">
        <p14:creationId xmlns:p14="http://schemas.microsoft.com/office/powerpoint/2010/main" val="3761313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438275" y="339645"/>
            <a:ext cx="10323415" cy="1002552"/>
          </a:xfrm>
        </p:spPr>
        <p:txBody>
          <a:bodyPr/>
          <a:lstStyle/>
          <a:p>
            <a:r>
              <a:rPr lang="en-US" dirty="0"/>
              <a:t>Introduction of Team members</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p:txBody>
          <a:bodyPr/>
          <a:lstStyle/>
          <a:p>
            <a:pPr marL="285750" indent="-285750">
              <a:buFont typeface="Arial" panose="020B0604020202020204" pitchFamily="34" charset="0"/>
              <a:buChar char="•"/>
            </a:pPr>
            <a:r>
              <a:rPr lang="en-US" dirty="0"/>
              <a:t>Eva:</a:t>
            </a:r>
          </a:p>
          <a:p>
            <a:pPr marL="285750" indent="-285750">
              <a:buFont typeface="Arial" panose="020B0604020202020204" pitchFamily="34" charset="0"/>
              <a:buChar char="•"/>
            </a:pPr>
            <a:r>
              <a:rPr lang="en-US" dirty="0"/>
              <a:t>Created initial idea of the </a:t>
            </a:r>
            <a:r>
              <a:rPr lang="en-US" dirty="0" err="1"/>
              <a:t>TaskManage</a:t>
            </a:r>
            <a:r>
              <a:rPr lang="en-US" dirty="0"/>
              <a:t> project</a:t>
            </a:r>
          </a:p>
          <a:p>
            <a:pPr marL="285750" indent="-285750">
              <a:buFont typeface="Arial" panose="020B0604020202020204" pitchFamily="34" charset="0"/>
              <a:buChar char="•"/>
            </a:pPr>
            <a:r>
              <a:rPr lang="en-US" dirty="0"/>
              <a:t>Created the GitHub repository</a:t>
            </a:r>
          </a:p>
          <a:p>
            <a:pPr marL="285750" indent="-285750">
              <a:buFont typeface="Arial" panose="020B0604020202020204" pitchFamily="34" charset="0"/>
              <a:buChar char="•"/>
            </a:pPr>
            <a:r>
              <a:rPr lang="en-US" dirty="0"/>
              <a:t>Worked on supplementary material (like documentation document)</a:t>
            </a:r>
          </a:p>
          <a:p>
            <a:pPr marL="285750" indent="-285750">
              <a:buFont typeface="Arial" panose="020B0604020202020204" pitchFamily="34" charset="0"/>
              <a:buChar char="•"/>
            </a:pPr>
            <a:r>
              <a:rPr lang="en-US" dirty="0"/>
              <a:t>more</a:t>
            </a:r>
          </a:p>
        </p:txBody>
      </p:sp>
    </p:spTree>
    <p:extLst>
      <p:ext uri="{BB962C8B-B14F-4D97-AF65-F5344CB8AC3E}">
        <p14:creationId xmlns:p14="http://schemas.microsoft.com/office/powerpoint/2010/main" val="26252971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Puzzles in brain">
            <a:extLst>
              <a:ext uri="{FF2B5EF4-FFF2-40B4-BE49-F238E27FC236}">
                <a16:creationId xmlns:a16="http://schemas.microsoft.com/office/drawing/2014/main" id="{084CA81D-10E4-87E6-2744-61B69CF9C36C}"/>
              </a:ext>
            </a:extLst>
          </p:cNvPr>
          <p:cNvPicPr>
            <a:picLocks noGrp="1" noChangeAspect="1"/>
          </p:cNvPicPr>
          <p:nvPr>
            <p:ph type="pic" sz="quarter" idx="10"/>
          </p:nvPr>
        </p:nvPicPr>
        <p:blipFill>
          <a:blip r:embed="rId2"/>
          <a:srcRect t="3528" b="3528"/>
          <a:stretch>
            <a:fillRect/>
          </a:stretch>
        </p:blipFill>
        <p:spPr/>
      </p:pic>
      <p:sp>
        <p:nvSpPr>
          <p:cNvPr id="3" name="Text Placeholder 2">
            <a:extLst>
              <a:ext uri="{FF2B5EF4-FFF2-40B4-BE49-F238E27FC236}">
                <a16:creationId xmlns:a16="http://schemas.microsoft.com/office/drawing/2014/main" id="{A45F9F6D-5C61-0259-EFBA-0892BE730386}"/>
              </a:ext>
            </a:extLst>
          </p:cNvPr>
          <p:cNvSpPr>
            <a:spLocks noGrp="1"/>
          </p:cNvSpPr>
          <p:nvPr>
            <p:ph type="body" idx="13"/>
          </p:nvPr>
        </p:nvSpPr>
        <p:spPr>
          <a:xfrm>
            <a:off x="1610261" y="2274607"/>
            <a:ext cx="4296762" cy="877823"/>
          </a:xfrm>
        </p:spPr>
        <p:txBody>
          <a:bodyPr/>
          <a:lstStyle/>
          <a:p>
            <a:r>
              <a:rPr lang="en-US" dirty="0">
                <a:solidFill>
                  <a:srgbClr val="FFC000"/>
                </a:solidFill>
              </a:rPr>
              <a:t>possible questions: ?</a:t>
            </a:r>
          </a:p>
          <a:p>
            <a:endParaRPr lang="en-US" dirty="0"/>
          </a:p>
        </p:txBody>
      </p:sp>
      <p:sp>
        <p:nvSpPr>
          <p:cNvPr id="4" name="Title 3">
            <a:extLst>
              <a:ext uri="{FF2B5EF4-FFF2-40B4-BE49-F238E27FC236}">
                <a16:creationId xmlns:a16="http://schemas.microsoft.com/office/drawing/2014/main" id="{8B631E61-51C2-6EC3-2EE2-5956477145FC}"/>
              </a:ext>
            </a:extLst>
          </p:cNvPr>
          <p:cNvSpPr>
            <a:spLocks noGrp="1"/>
          </p:cNvSpPr>
          <p:nvPr>
            <p:ph type="ctrTitle"/>
          </p:nvPr>
        </p:nvSpPr>
        <p:spPr>
          <a:xfrm>
            <a:off x="1610261" y="-250153"/>
            <a:ext cx="4179376" cy="2387600"/>
          </a:xfrm>
        </p:spPr>
        <p:txBody>
          <a:bodyPr/>
          <a:lstStyle/>
          <a:p>
            <a:r>
              <a:rPr lang="en-US" dirty="0">
                <a:solidFill>
                  <a:srgbClr val="FFC000"/>
                </a:solidFill>
              </a:rPr>
              <a:t>QUESTIONS</a:t>
            </a:r>
          </a:p>
        </p:txBody>
      </p:sp>
    </p:spTree>
    <p:extLst>
      <p:ext uri="{BB962C8B-B14F-4D97-AF65-F5344CB8AC3E}">
        <p14:creationId xmlns:p14="http://schemas.microsoft.com/office/powerpoint/2010/main" val="1163328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438275" y="339645"/>
            <a:ext cx="10323415" cy="1002552"/>
          </a:xfrm>
        </p:spPr>
        <p:txBody>
          <a:bodyPr/>
          <a:lstStyle/>
          <a:p>
            <a:r>
              <a:rPr lang="en-US" dirty="0"/>
              <a:t>Introduction of Team members</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1627319" y="1051560"/>
            <a:ext cx="10134371" cy="5474245"/>
          </a:xfrm>
        </p:spPr>
        <p:txBody>
          <a:bodyPr>
            <a:normAutofit lnSpcReduction="10000"/>
          </a:bodyPr>
          <a:lstStyle/>
          <a:p>
            <a:endParaRPr lang="en-US" dirty="0"/>
          </a:p>
          <a:p>
            <a:pPr algn="l"/>
            <a:r>
              <a:rPr lang="en-US" sz="2000" b="1" dirty="0"/>
              <a:t>Dylan:</a:t>
            </a:r>
          </a:p>
          <a:p>
            <a:pPr algn="l">
              <a:buFont typeface="Arial" panose="020B0604020202020204" pitchFamily="34" charset="0"/>
              <a:buChar char="•"/>
            </a:pPr>
            <a:endParaRPr lang="en-US" sz="1500" b="1" i="0" dirty="0">
              <a:solidFill>
                <a:srgbClr val="0D0D0D"/>
              </a:solidFill>
              <a:effectLst/>
            </a:endParaRPr>
          </a:p>
          <a:p>
            <a:pPr algn="l"/>
            <a:r>
              <a:rPr lang="en-US" sz="1500" b="1" i="0" dirty="0">
                <a:solidFill>
                  <a:srgbClr val="0D0D0D"/>
                </a:solidFill>
                <a:effectLst/>
              </a:rPr>
              <a:t>Visionary and Implementer</a:t>
            </a:r>
            <a:r>
              <a:rPr lang="en-US" sz="1500" b="0" i="0" dirty="0">
                <a:solidFill>
                  <a:srgbClr val="0D0D0D"/>
                </a:solidFill>
                <a:effectLst/>
              </a:rPr>
              <a:t>:</a:t>
            </a:r>
          </a:p>
          <a:p>
            <a:pPr marL="742950" lvl="1" indent="-285750" algn="l">
              <a:buFont typeface="Arial" panose="020B0604020202020204" pitchFamily="34" charset="0"/>
              <a:buChar char="•"/>
            </a:pPr>
            <a:r>
              <a:rPr lang="en-US" sz="1500" dirty="0">
                <a:solidFill>
                  <a:srgbClr val="0D0D0D"/>
                </a:solidFill>
              </a:rPr>
              <a:t>Conceived most elements of </a:t>
            </a:r>
            <a:r>
              <a:rPr lang="en-US" sz="1500" dirty="0" err="1">
                <a:solidFill>
                  <a:srgbClr val="0D0D0D"/>
                </a:solidFill>
              </a:rPr>
              <a:t>TaskManage</a:t>
            </a:r>
            <a:r>
              <a:rPr lang="en-US" sz="1500" dirty="0">
                <a:solidFill>
                  <a:srgbClr val="0D0D0D"/>
                </a:solidFill>
              </a:rPr>
              <a:t> </a:t>
            </a:r>
            <a:r>
              <a:rPr lang="en-US" sz="1500" b="0" i="0" dirty="0">
                <a:solidFill>
                  <a:srgbClr val="0D0D0D"/>
                </a:solidFill>
                <a:effectLst/>
              </a:rPr>
              <a:t>and was the one who implemented these abstract concepts and goals into a tangible form. </a:t>
            </a:r>
          </a:p>
          <a:p>
            <a:pPr marL="742950" lvl="1" indent="-285750" algn="l">
              <a:buFont typeface="Arial" panose="020B0604020202020204" pitchFamily="34" charset="0"/>
              <a:buChar char="•"/>
            </a:pPr>
            <a:r>
              <a:rPr lang="en-US" sz="1500" b="0" i="0" dirty="0">
                <a:solidFill>
                  <a:srgbClr val="0D0D0D"/>
                </a:solidFill>
                <a:effectLst/>
              </a:rPr>
              <a:t>Designed and wrote the vast majority of the code.</a:t>
            </a:r>
          </a:p>
          <a:p>
            <a:pPr algn="l"/>
            <a:r>
              <a:rPr lang="en-US" sz="1500" b="1" i="0" dirty="0">
                <a:solidFill>
                  <a:srgbClr val="0D0D0D"/>
                </a:solidFill>
                <a:effectLst/>
              </a:rPr>
              <a:t>Initial and Continued GUI Design</a:t>
            </a:r>
            <a:r>
              <a:rPr lang="en-US" sz="1500" b="0" i="0" dirty="0">
                <a:solidFill>
                  <a:srgbClr val="0D0D0D"/>
                </a:solidFill>
                <a:effectLst/>
              </a:rPr>
              <a:t>:</a:t>
            </a:r>
          </a:p>
          <a:p>
            <a:pPr marL="742950" lvl="1" indent="-285750" algn="l">
              <a:buFont typeface="Arial" panose="020B0604020202020204" pitchFamily="34" charset="0"/>
              <a:buChar char="•"/>
            </a:pPr>
            <a:r>
              <a:rPr lang="en-US" sz="1500" b="0" i="0" dirty="0">
                <a:solidFill>
                  <a:srgbClr val="0D0D0D"/>
                </a:solidFill>
                <a:effectLst/>
              </a:rPr>
              <a:t>Creator of the initial GUI diagrams, pioneering the first potential look of the program.</a:t>
            </a:r>
          </a:p>
          <a:p>
            <a:pPr marL="742950" lvl="1" indent="-285750" algn="l">
              <a:buFont typeface="Arial" panose="020B0604020202020204" pitchFamily="34" charset="0"/>
              <a:buChar char="•"/>
            </a:pPr>
            <a:r>
              <a:rPr lang="en-US" sz="1500" b="0" i="0" dirty="0">
                <a:solidFill>
                  <a:srgbClr val="0D0D0D"/>
                </a:solidFill>
                <a:effectLst/>
              </a:rPr>
              <a:t>Responsible for integrating my team’s contributions into the project, and for then improving upon them.</a:t>
            </a:r>
          </a:p>
          <a:p>
            <a:pPr algn="l"/>
            <a:r>
              <a:rPr lang="en-US" sz="1500" b="1" i="0" dirty="0">
                <a:solidFill>
                  <a:srgbClr val="0D0D0D"/>
                </a:solidFill>
                <a:effectLst/>
              </a:rPr>
              <a:t>Project Structure</a:t>
            </a:r>
            <a:r>
              <a:rPr lang="en-US" sz="1500" b="0" i="0" dirty="0">
                <a:solidFill>
                  <a:srgbClr val="0D0D0D"/>
                </a:solidFill>
                <a:effectLst/>
              </a:rPr>
              <a:t>:</a:t>
            </a:r>
          </a:p>
          <a:p>
            <a:pPr marL="742950" lvl="1" indent="-285750" algn="l">
              <a:buFont typeface="Arial" panose="020B0604020202020204" pitchFamily="34" charset="0"/>
              <a:buChar char="•"/>
            </a:pPr>
            <a:r>
              <a:rPr lang="en-US" sz="1500" b="0" i="0" dirty="0">
                <a:solidFill>
                  <a:srgbClr val="0D0D0D"/>
                </a:solidFill>
                <a:effectLst/>
              </a:rPr>
              <a:t>Designed the project structure--</a:t>
            </a:r>
            <a:r>
              <a:rPr lang="en-US" sz="1500" dirty="0">
                <a:solidFill>
                  <a:srgbClr val="0D0D0D"/>
                </a:solidFill>
              </a:rPr>
              <a:t>such as</a:t>
            </a:r>
            <a:r>
              <a:rPr lang="en-US" sz="1500" b="0" i="0" dirty="0">
                <a:solidFill>
                  <a:srgbClr val="0D0D0D"/>
                </a:solidFill>
                <a:effectLst/>
              </a:rPr>
              <a:t> how the files are organized--and developed the packages, facade and interface classes, and Java class files (in addition to extra things such as resource root directory).</a:t>
            </a:r>
          </a:p>
          <a:p>
            <a:pPr algn="l"/>
            <a:r>
              <a:rPr lang="en-US" sz="1500" b="1" i="0" dirty="0">
                <a:solidFill>
                  <a:srgbClr val="0D0D0D"/>
                </a:solidFill>
                <a:effectLst/>
              </a:rPr>
              <a:t>Group Leadership</a:t>
            </a:r>
            <a:r>
              <a:rPr lang="en-US" sz="1500" b="0" i="0" dirty="0">
                <a:solidFill>
                  <a:srgbClr val="0D0D0D"/>
                </a:solidFill>
                <a:effectLst/>
              </a:rPr>
              <a:t>:</a:t>
            </a:r>
          </a:p>
          <a:p>
            <a:pPr marL="742950" lvl="1" indent="-285750" algn="l">
              <a:buFont typeface="Arial" panose="020B0604020202020204" pitchFamily="34" charset="0"/>
              <a:buChar char="•"/>
            </a:pPr>
            <a:r>
              <a:rPr lang="en-US" sz="1500" b="0" i="0" dirty="0">
                <a:solidFill>
                  <a:srgbClr val="0D0D0D"/>
                </a:solidFill>
                <a:effectLst/>
              </a:rPr>
              <a:t>Emerged as the leader of </a:t>
            </a:r>
            <a:r>
              <a:rPr lang="en-US" sz="1500" b="0" i="0" dirty="0" err="1">
                <a:solidFill>
                  <a:srgbClr val="0D0D0D"/>
                </a:solidFill>
                <a:effectLst/>
              </a:rPr>
              <a:t>TrioTopic</a:t>
            </a:r>
            <a:r>
              <a:rPr lang="en-US" sz="1500" b="0" i="0" dirty="0">
                <a:solidFill>
                  <a:srgbClr val="0D0D0D"/>
                </a:solidFill>
                <a:effectLst/>
              </a:rPr>
              <a:t> group over time and directed the course of the project.</a:t>
            </a:r>
          </a:p>
          <a:p>
            <a:pPr marL="742950" lvl="1" indent="-285750" algn="l">
              <a:buFont typeface="Arial" panose="020B0604020202020204" pitchFamily="34" charset="0"/>
              <a:buChar char="•"/>
            </a:pPr>
            <a:r>
              <a:rPr lang="en-US" sz="1500" b="0" i="0" dirty="0">
                <a:solidFill>
                  <a:srgbClr val="0D0D0D"/>
                </a:solidFill>
                <a:effectLst/>
              </a:rPr>
              <a:t>Consistently updated the group on progress and tried to properly direct us towards productive endeavors.</a:t>
            </a:r>
          </a:p>
          <a:p>
            <a:pPr algn="l"/>
            <a:r>
              <a:rPr lang="en-US" sz="1500" b="1" i="0" dirty="0">
                <a:solidFill>
                  <a:srgbClr val="0D0D0D"/>
                </a:solidFill>
                <a:effectLst/>
              </a:rPr>
              <a:t>Database and Security Integration</a:t>
            </a:r>
            <a:r>
              <a:rPr lang="en-US" sz="1500" b="0" i="0" dirty="0">
                <a:solidFill>
                  <a:srgbClr val="0D0D0D"/>
                </a:solidFill>
                <a:effectLst/>
              </a:rPr>
              <a:t>:</a:t>
            </a:r>
          </a:p>
          <a:p>
            <a:pPr marL="742950" lvl="1" indent="-285750" algn="l">
              <a:buFont typeface="Arial" panose="020B0604020202020204" pitchFamily="34" charset="0"/>
              <a:buChar char="•"/>
            </a:pPr>
            <a:r>
              <a:rPr lang="en-US" sz="1500" b="0" i="0" dirty="0">
                <a:solidFill>
                  <a:srgbClr val="0D0D0D"/>
                </a:solidFill>
                <a:effectLst/>
              </a:rPr>
              <a:t>Responsible for integrating the use of a local database in our program, alongside with implementing security practices.</a:t>
            </a:r>
          </a:p>
          <a:p>
            <a:pPr algn="l">
              <a:buFont typeface="+mj-lt"/>
              <a:buAutoNum type="arabicPeriod"/>
            </a:pPr>
            <a:endParaRPr lang="en-US" dirty="0"/>
          </a:p>
          <a:p>
            <a:endParaRPr lang="en-US" dirty="0"/>
          </a:p>
        </p:txBody>
      </p:sp>
    </p:spTree>
    <p:extLst>
      <p:ext uri="{BB962C8B-B14F-4D97-AF65-F5344CB8AC3E}">
        <p14:creationId xmlns:p14="http://schemas.microsoft.com/office/powerpoint/2010/main" val="400886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438275" y="339645"/>
            <a:ext cx="10323415" cy="1002552"/>
          </a:xfrm>
        </p:spPr>
        <p:txBody>
          <a:bodyPr/>
          <a:lstStyle/>
          <a:p>
            <a:r>
              <a:rPr lang="en-US" dirty="0"/>
              <a:t>Introduction of Team members</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p:txBody>
          <a:bodyPr/>
          <a:lstStyle/>
          <a:p>
            <a:pPr marL="285750" indent="-285750">
              <a:buFont typeface="Arial" panose="020B0604020202020204" pitchFamily="34" charset="0"/>
              <a:buChar char="•"/>
            </a:pPr>
            <a:r>
              <a:rPr lang="en-US" dirty="0"/>
              <a:t>Alex:</a:t>
            </a:r>
          </a:p>
        </p:txBody>
      </p:sp>
    </p:spTree>
    <p:extLst>
      <p:ext uri="{BB962C8B-B14F-4D97-AF65-F5344CB8AC3E}">
        <p14:creationId xmlns:p14="http://schemas.microsoft.com/office/powerpoint/2010/main" val="3147365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a:stretch>
            <a:fillRect/>
          </a:stretch>
        </p:blip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p:txBody>
          <a:bodyPr/>
          <a:lstStyle/>
          <a:p>
            <a:endParaRPr lang="id-ID" dirty="0">
              <a:solidFill>
                <a:schemeClr val="bg1"/>
              </a:solidFill>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1523999" y="1215342"/>
            <a:ext cx="5343525" cy="3888048"/>
          </a:xfrm>
        </p:spPr>
        <p:txBody>
          <a:bodyPr>
            <a:normAutofit/>
          </a:bodyPr>
          <a:lstStyle/>
          <a:p>
            <a:r>
              <a:rPr lang="en-US" dirty="0"/>
              <a:t>Introduction to the </a:t>
            </a:r>
            <a:r>
              <a:rPr lang="en-US" dirty="0" err="1"/>
              <a:t>TaskManage</a:t>
            </a:r>
            <a:r>
              <a:rPr lang="en-US" dirty="0"/>
              <a:t> application</a:t>
            </a:r>
            <a:endParaRPr lang="en-US"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Placeholder 7" descr="A group of people putting thier hands in a pile ">
            <a:extLst>
              <a:ext uri="{FF2B5EF4-FFF2-40B4-BE49-F238E27FC236}">
                <a16:creationId xmlns:a16="http://schemas.microsoft.com/office/drawing/2014/main" id="{F052F1AC-BE37-2941-839E-B43E10537AD8}"/>
              </a:ext>
            </a:extLst>
          </p:cNvPr>
          <p:cNvPicPr>
            <a:picLocks noGrp="1" noChangeAspect="1"/>
          </p:cNvPicPr>
          <p:nvPr>
            <p:ph type="pic" sz="quarter" idx="10"/>
          </p:nvPr>
        </p:nvPicPr>
        <p:blipFill>
          <a:blip r:embed="rId2" cstate="screen">
            <a:duotone>
              <a:prstClr val="black"/>
              <a:schemeClr val="accent3">
                <a:tint val="45000"/>
                <a:satMod val="400000"/>
              </a:schemeClr>
            </a:duotone>
            <a:alphaModFix amt="70000"/>
            <a:extLst>
              <a:ext uri="{28A0092B-C50C-407E-A947-70E740481C1C}">
                <a14:useLocalDpi xmlns:a14="http://schemas.microsoft.com/office/drawing/2010/main"/>
              </a:ext>
            </a:extLst>
          </a:blip>
          <a:srcRect/>
          <a:stretch>
            <a:fillRect/>
          </a:stretch>
        </p:blipFill>
        <p:spPr/>
      </p:pic>
      <p:sp>
        <p:nvSpPr>
          <p:cNvPr id="7" name="Text Placeholder 6">
            <a:extLst>
              <a:ext uri="{FF2B5EF4-FFF2-40B4-BE49-F238E27FC236}">
                <a16:creationId xmlns:a16="http://schemas.microsoft.com/office/drawing/2014/main" id="{F671A034-1CDF-8B46-90C5-63321B0C91BE}"/>
              </a:ext>
            </a:extLst>
          </p:cNvPr>
          <p:cNvSpPr>
            <a:spLocks noGrp="1"/>
          </p:cNvSpPr>
          <p:nvPr>
            <p:ph idx="1"/>
          </p:nvPr>
        </p:nvSpPr>
        <p:spPr/>
        <p:txBody>
          <a:bodyPr/>
          <a:lstStyle/>
          <a:p>
            <a:pPr algn="l">
              <a:buFont typeface="Arial" panose="020B0604020202020204" pitchFamily="34" charset="0"/>
              <a:buChar char="•"/>
            </a:pPr>
            <a:r>
              <a:rPr lang="en-US" b="1" i="0" dirty="0">
                <a:solidFill>
                  <a:srgbClr val="0D0D0D"/>
                </a:solidFill>
                <a:effectLst/>
                <a:latin typeface="ui-sans-serif"/>
              </a:rPr>
              <a:t>Empowerment for Users</a:t>
            </a:r>
            <a:r>
              <a:rPr lang="en-US" b="0" i="0" dirty="0">
                <a:solidFill>
                  <a:srgbClr val="0D0D0D"/>
                </a:solidFill>
                <a:effectLst/>
                <a:latin typeface="ui-sans-serif"/>
              </a:rPr>
              <a:t>: The primary goal of </a:t>
            </a:r>
            <a:r>
              <a:rPr lang="en-US" b="0" i="0" dirty="0" err="1">
                <a:solidFill>
                  <a:srgbClr val="0D0D0D"/>
                </a:solidFill>
                <a:effectLst/>
                <a:latin typeface="ui-sans-serif"/>
              </a:rPr>
              <a:t>TaskManage</a:t>
            </a:r>
            <a:r>
              <a:rPr lang="en-US" b="0" i="0" dirty="0">
                <a:solidFill>
                  <a:srgbClr val="0D0D0D"/>
                </a:solidFill>
                <a:effectLst/>
                <a:latin typeface="ui-sans-serif"/>
              </a:rPr>
              <a:t> is to empower users to achieve both short-term and long-term goals. It is designed to help users become more productive and understand their patterns of success and failure.</a:t>
            </a:r>
          </a:p>
          <a:p>
            <a:pPr algn="l">
              <a:buFont typeface="Arial" panose="020B0604020202020204" pitchFamily="34" charset="0"/>
              <a:buChar char="•"/>
            </a:pPr>
            <a:r>
              <a:rPr lang="en-US" b="1" i="0" dirty="0">
                <a:solidFill>
                  <a:srgbClr val="0D0D0D"/>
                </a:solidFill>
                <a:effectLst/>
                <a:latin typeface="ui-sans-serif"/>
              </a:rPr>
              <a:t>Data-Driven Insights</a:t>
            </a:r>
            <a:r>
              <a:rPr lang="en-US" b="0" i="0" dirty="0">
                <a:solidFill>
                  <a:srgbClr val="0D0D0D"/>
                </a:solidFill>
                <a:effectLst/>
                <a:latin typeface="ui-sans-serif"/>
              </a:rPr>
              <a:t>: A standout feature is the app's ability to leverage accumulated user data to provide valuable insights. This allows users to identify variables correlated with higher success and factors associated with lower chances of success</a:t>
            </a:r>
          </a:p>
          <a:p>
            <a:pPr marL="0" indent="0">
              <a:buNone/>
            </a:pPr>
            <a:endParaRPr lang="en-US" dirty="0"/>
          </a:p>
        </p:txBody>
      </p:sp>
      <p:sp>
        <p:nvSpPr>
          <p:cNvPr id="21" name="Title 20">
            <a:extLst>
              <a:ext uri="{FF2B5EF4-FFF2-40B4-BE49-F238E27FC236}">
                <a16:creationId xmlns:a16="http://schemas.microsoft.com/office/drawing/2014/main" id="{B3E69B71-5849-7541-ADEA-D19838B3CF0C}"/>
              </a:ext>
            </a:extLst>
          </p:cNvPr>
          <p:cNvSpPr>
            <a:spLocks noGrp="1"/>
          </p:cNvSpPr>
          <p:nvPr>
            <p:ph type="ctrTitle"/>
          </p:nvPr>
        </p:nvSpPr>
        <p:spPr>
          <a:xfrm>
            <a:off x="1523999" y="339644"/>
            <a:ext cx="4329195" cy="2806512"/>
          </a:xfrm>
        </p:spPr>
        <p:txBody>
          <a:bodyPr/>
          <a:lstStyle/>
          <a:p>
            <a:r>
              <a:rPr lang="en-US" dirty="0"/>
              <a:t>More than just a to-do list</a:t>
            </a:r>
          </a:p>
        </p:txBody>
      </p:sp>
    </p:spTree>
    <p:extLst>
      <p:ext uri="{BB962C8B-B14F-4D97-AF65-F5344CB8AC3E}">
        <p14:creationId xmlns:p14="http://schemas.microsoft.com/office/powerpoint/2010/main" val="21678234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E93AABDC-C3FD-F345-990B-6E2D88310423}"/>
              </a:ext>
            </a:extLst>
          </p:cNvPr>
          <p:cNvSpPr>
            <a:spLocks noGrp="1"/>
          </p:cNvSpPr>
          <p:nvPr>
            <p:ph type="ctrTitle"/>
          </p:nvPr>
        </p:nvSpPr>
        <p:spPr/>
        <p:txBody>
          <a:bodyPr/>
          <a:lstStyle/>
          <a:p>
            <a:r>
              <a:rPr lang="en-US" dirty="0"/>
              <a:t>Long term &amp; short term based</a:t>
            </a:r>
          </a:p>
        </p:txBody>
      </p:sp>
      <p:sp>
        <p:nvSpPr>
          <p:cNvPr id="3" name="Content Placeholder 2">
            <a:extLst>
              <a:ext uri="{FF2B5EF4-FFF2-40B4-BE49-F238E27FC236}">
                <a16:creationId xmlns:a16="http://schemas.microsoft.com/office/drawing/2014/main" id="{65315FCB-0039-EF4F-AFE0-33905D91929E}"/>
              </a:ext>
            </a:extLst>
          </p:cNvPr>
          <p:cNvSpPr>
            <a:spLocks noGrp="1"/>
          </p:cNvSpPr>
          <p:nvPr>
            <p:ph sz="half" idx="1"/>
          </p:nvPr>
        </p:nvSpPr>
        <p:spPr/>
        <p:txBody>
          <a:bodyPr/>
          <a:lstStyle/>
          <a:p>
            <a:pPr algn="l">
              <a:buFont typeface="Arial" panose="020B0604020202020204" pitchFamily="34" charset="0"/>
              <a:buChar char="•"/>
            </a:pPr>
            <a:r>
              <a:rPr lang="en-US" b="1" i="0" dirty="0">
                <a:solidFill>
                  <a:srgbClr val="0D0D0D"/>
                </a:solidFill>
                <a:effectLst/>
                <a:latin typeface="ui-sans-serif"/>
              </a:rPr>
              <a:t>Pattern Identification</a:t>
            </a:r>
            <a:r>
              <a:rPr lang="en-US" b="0" i="0" dirty="0">
                <a:solidFill>
                  <a:srgbClr val="0D0D0D"/>
                </a:solidFill>
                <a:effectLst/>
                <a:latin typeface="ui-sans-serif"/>
              </a:rPr>
              <a:t>: By leveraging accumulated user data, the app helps users identify variables that correlate with higher success in achieving their goals and factors associated with lower chances of success, promoting long-term personal growth.</a:t>
            </a:r>
          </a:p>
          <a:p>
            <a:pPr algn="l">
              <a:buFont typeface="Arial" panose="020B0604020202020204" pitchFamily="34" charset="0"/>
              <a:buChar char="•"/>
            </a:pPr>
            <a:r>
              <a:rPr lang="en-US" b="1" i="0" dirty="0">
                <a:solidFill>
                  <a:srgbClr val="0D0D0D"/>
                </a:solidFill>
                <a:effectLst/>
                <a:latin typeface="ui-sans-serif"/>
              </a:rPr>
              <a:t>Behavioral Analysis</a:t>
            </a:r>
            <a:r>
              <a:rPr lang="en-US" b="0" i="0" dirty="0">
                <a:solidFill>
                  <a:srgbClr val="0D0D0D"/>
                </a:solidFill>
                <a:effectLst/>
                <a:latin typeface="ui-sans-serif"/>
              </a:rPr>
              <a:t>: Features like statistical graphs and task categorization allow users to analyze their habits and effectiveness over time, leading to profound personal revelations and strategies for sustained improvement.</a:t>
            </a:r>
          </a:p>
          <a:p>
            <a:endParaRPr lang="en-US" dirty="0"/>
          </a:p>
        </p:txBody>
      </p:sp>
      <p:sp>
        <p:nvSpPr>
          <p:cNvPr id="16" name="Content Placeholder 15">
            <a:extLst>
              <a:ext uri="{FF2B5EF4-FFF2-40B4-BE49-F238E27FC236}">
                <a16:creationId xmlns:a16="http://schemas.microsoft.com/office/drawing/2014/main" id="{61E23B57-A482-8F4B-9021-86FE326A6D10}"/>
              </a:ext>
            </a:extLst>
          </p:cNvPr>
          <p:cNvSpPr>
            <a:spLocks noGrp="1"/>
          </p:cNvSpPr>
          <p:nvPr>
            <p:ph sz="half" idx="2"/>
          </p:nvPr>
        </p:nvSpPr>
        <p:spPr/>
        <p:txBody>
          <a:bodyPr/>
          <a:lstStyle/>
          <a:p>
            <a:pPr algn="l">
              <a:buFont typeface="Arial" panose="020B0604020202020204" pitchFamily="34" charset="0"/>
              <a:buChar char="•"/>
            </a:pPr>
            <a:r>
              <a:rPr lang="en-US" b="1" i="0" dirty="0">
                <a:solidFill>
                  <a:srgbClr val="0D0D0D"/>
                </a:solidFill>
                <a:effectLst/>
                <a:latin typeface="ui-sans-serif"/>
              </a:rPr>
              <a:t>Efficient Organization</a:t>
            </a:r>
            <a:r>
              <a:rPr lang="en-US" b="0" i="0" dirty="0">
                <a:solidFill>
                  <a:srgbClr val="0D0D0D"/>
                </a:solidFill>
                <a:effectLst/>
                <a:latin typeface="ui-sans-serif"/>
              </a:rPr>
              <a:t>: The app supports daily tasks such as grocery shopping, running errands, and other fundamental activities, ensuring users can manage their day-to-day responsibilities effectively.</a:t>
            </a:r>
          </a:p>
          <a:p>
            <a:pPr algn="l">
              <a:buFont typeface="Arial" panose="020B0604020202020204" pitchFamily="34" charset="0"/>
              <a:buChar char="•"/>
            </a:pPr>
            <a:r>
              <a:rPr lang="en-US" b="1" i="0" dirty="0">
                <a:solidFill>
                  <a:srgbClr val="0D0D0D"/>
                </a:solidFill>
                <a:effectLst/>
                <a:latin typeface="ui-sans-serif"/>
              </a:rPr>
              <a:t>Reminder System</a:t>
            </a:r>
            <a:r>
              <a:rPr lang="en-US" b="0" i="0" dirty="0">
                <a:solidFill>
                  <a:srgbClr val="0D0D0D"/>
                </a:solidFill>
                <a:effectLst/>
                <a:latin typeface="ui-sans-serif"/>
              </a:rPr>
              <a:t>: An integrated reminder system prompts users to complete tasks, helping them stay on track with immediate deadlines and improving their short-term productivity.</a:t>
            </a:r>
          </a:p>
          <a:p>
            <a:endParaRPr lang="en-US" dirty="0"/>
          </a:p>
        </p:txBody>
      </p:sp>
      <p:sp>
        <p:nvSpPr>
          <p:cNvPr id="17" name="Text Placeholder 16">
            <a:extLst>
              <a:ext uri="{FF2B5EF4-FFF2-40B4-BE49-F238E27FC236}">
                <a16:creationId xmlns:a16="http://schemas.microsoft.com/office/drawing/2014/main" id="{F0150DF7-4A8B-444C-8CA1-24A9B9191B80}"/>
              </a:ext>
            </a:extLst>
          </p:cNvPr>
          <p:cNvSpPr>
            <a:spLocks noGrp="1"/>
          </p:cNvSpPr>
          <p:nvPr>
            <p:ph type="body" idx="13"/>
          </p:nvPr>
        </p:nvSpPr>
        <p:spPr/>
        <p:txBody>
          <a:bodyPr/>
          <a:lstStyle/>
          <a:p>
            <a:pPr lvl="0"/>
            <a:r>
              <a:rPr lang="en-US" dirty="0"/>
              <a:t>Long Term Improvement</a:t>
            </a:r>
          </a:p>
        </p:txBody>
      </p:sp>
      <p:sp>
        <p:nvSpPr>
          <p:cNvPr id="7" name="Text Placeholder 6">
            <a:extLst>
              <a:ext uri="{FF2B5EF4-FFF2-40B4-BE49-F238E27FC236}">
                <a16:creationId xmlns:a16="http://schemas.microsoft.com/office/drawing/2014/main" id="{D9218E33-9E8A-D249-93A7-9EDFE3BEA503}"/>
              </a:ext>
            </a:extLst>
          </p:cNvPr>
          <p:cNvSpPr>
            <a:spLocks noGrp="1"/>
          </p:cNvSpPr>
          <p:nvPr>
            <p:ph type="body" sz="quarter" idx="3"/>
          </p:nvPr>
        </p:nvSpPr>
        <p:spPr/>
        <p:txBody>
          <a:bodyPr/>
          <a:lstStyle/>
          <a:p>
            <a:pPr lvl="0"/>
            <a:r>
              <a:rPr lang="en-US" dirty="0"/>
              <a:t>Short Term Improvement</a:t>
            </a:r>
          </a:p>
        </p:txBody>
      </p:sp>
    </p:spTree>
    <p:extLst>
      <p:ext uri="{BB962C8B-B14F-4D97-AF65-F5344CB8AC3E}">
        <p14:creationId xmlns:p14="http://schemas.microsoft.com/office/powerpoint/2010/main" val="3843284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CC073-F778-0192-3947-484ED5602FFD}"/>
              </a:ext>
            </a:extLst>
          </p:cNvPr>
          <p:cNvSpPr>
            <a:spLocks noGrp="1"/>
          </p:cNvSpPr>
          <p:nvPr>
            <p:ph type="ctrTitle"/>
          </p:nvPr>
        </p:nvSpPr>
        <p:spPr/>
        <p:txBody>
          <a:bodyPr/>
          <a:lstStyle/>
          <a:p>
            <a:r>
              <a:rPr lang="en-US" dirty="0"/>
              <a:t>The four major app “screens”</a:t>
            </a:r>
          </a:p>
        </p:txBody>
      </p:sp>
      <p:sp>
        <p:nvSpPr>
          <p:cNvPr id="5" name="Text Placeholder 4">
            <a:extLst>
              <a:ext uri="{FF2B5EF4-FFF2-40B4-BE49-F238E27FC236}">
                <a16:creationId xmlns:a16="http://schemas.microsoft.com/office/drawing/2014/main" id="{CD2A45A6-F6D2-CE45-0A42-4B859DDB0E0E}"/>
              </a:ext>
            </a:extLst>
          </p:cNvPr>
          <p:cNvSpPr>
            <a:spLocks noGrp="1"/>
          </p:cNvSpPr>
          <p:nvPr>
            <p:ph type="body" idx="13"/>
          </p:nvPr>
        </p:nvSpPr>
        <p:spPr/>
        <p:txBody>
          <a:bodyPr/>
          <a:lstStyle/>
          <a:p>
            <a:endParaRPr lang="en-US" dirty="0"/>
          </a:p>
        </p:txBody>
      </p:sp>
      <p:sp>
        <p:nvSpPr>
          <p:cNvPr id="6" name="Text Placeholder 5">
            <a:extLst>
              <a:ext uri="{FF2B5EF4-FFF2-40B4-BE49-F238E27FC236}">
                <a16:creationId xmlns:a16="http://schemas.microsoft.com/office/drawing/2014/main" id="{0D129050-1859-CEB2-40EC-7FA87E17E103}"/>
              </a:ext>
            </a:extLst>
          </p:cNvPr>
          <p:cNvSpPr>
            <a:spLocks noGrp="1"/>
          </p:cNvSpPr>
          <p:nvPr>
            <p:ph type="body" sz="quarter" idx="3"/>
          </p:nvPr>
        </p:nvSpPr>
        <p:spPr/>
        <p:txBody>
          <a:bodyPr/>
          <a:lstStyle/>
          <a:p>
            <a:endParaRPr lang="en-US"/>
          </a:p>
        </p:txBody>
      </p:sp>
      <p:sp>
        <p:nvSpPr>
          <p:cNvPr id="9" name="Content Placeholder 8">
            <a:extLst>
              <a:ext uri="{FF2B5EF4-FFF2-40B4-BE49-F238E27FC236}">
                <a16:creationId xmlns:a16="http://schemas.microsoft.com/office/drawing/2014/main" id="{4EAAEC7E-6D34-43F0-9F17-8C2DEC887231}"/>
              </a:ext>
            </a:extLst>
          </p:cNvPr>
          <p:cNvSpPr>
            <a:spLocks noGrp="1"/>
          </p:cNvSpPr>
          <p:nvPr>
            <p:ph sz="half" idx="1"/>
          </p:nvPr>
        </p:nvSpPr>
        <p:spPr/>
        <p:txBody>
          <a:bodyPr/>
          <a:lstStyle/>
          <a:p>
            <a:endParaRPr lang="en-US"/>
          </a:p>
        </p:txBody>
      </p:sp>
      <p:pic>
        <p:nvPicPr>
          <p:cNvPr id="10" name="image1.png">
            <a:extLst>
              <a:ext uri="{FF2B5EF4-FFF2-40B4-BE49-F238E27FC236}">
                <a16:creationId xmlns:a16="http://schemas.microsoft.com/office/drawing/2014/main" id="{C0042045-9155-AF6E-039E-34A50B111B2F}"/>
              </a:ext>
            </a:extLst>
          </p:cNvPr>
          <p:cNvPicPr>
            <a:picLocks/>
          </p:cNvPicPr>
          <p:nvPr/>
        </p:nvPicPr>
        <p:blipFill rotWithShape="1">
          <a:blip r:embed="rId2"/>
          <a:srcRect t="10010" r="-3" b="-3"/>
          <a:stretch/>
        </p:blipFill>
        <p:spPr>
          <a:xfrm>
            <a:off x="1245774" y="1749647"/>
            <a:ext cx="5822189" cy="4427316"/>
          </a:xfrm>
          <a:prstGeom prst="rect">
            <a:avLst/>
          </a:prstGeom>
          <a:noFill/>
          <a:ln/>
        </p:spPr>
      </p:pic>
      <p:pic>
        <p:nvPicPr>
          <p:cNvPr id="11" name="image3.png">
            <a:extLst>
              <a:ext uri="{FF2B5EF4-FFF2-40B4-BE49-F238E27FC236}">
                <a16:creationId xmlns:a16="http://schemas.microsoft.com/office/drawing/2014/main" id="{99DC692D-893E-5A5A-E8A9-49F3FA81DBB2}"/>
              </a:ext>
            </a:extLst>
          </p:cNvPr>
          <p:cNvPicPr>
            <a:picLocks noGrp="1"/>
          </p:cNvPicPr>
          <p:nvPr>
            <p:ph sz="half" idx="2"/>
          </p:nvPr>
        </p:nvPicPr>
        <p:blipFill>
          <a:blip r:embed="rId3"/>
          <a:srcRect/>
          <a:stretch>
            <a:fillRect/>
          </a:stretch>
        </p:blipFill>
        <p:spPr>
          <a:xfrm>
            <a:off x="7089533" y="1749647"/>
            <a:ext cx="4330942" cy="4427316"/>
          </a:xfrm>
          <a:prstGeom prst="rect">
            <a:avLst/>
          </a:prstGeom>
          <a:ln/>
        </p:spPr>
      </p:pic>
    </p:spTree>
    <p:extLst>
      <p:ext uri="{BB962C8B-B14F-4D97-AF65-F5344CB8AC3E}">
        <p14:creationId xmlns:p14="http://schemas.microsoft.com/office/powerpoint/2010/main" val="3854987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1.png">
            <a:extLst>
              <a:ext uri="{FF2B5EF4-FFF2-40B4-BE49-F238E27FC236}">
                <a16:creationId xmlns:a16="http://schemas.microsoft.com/office/drawing/2014/main" id="{EEEE5A16-917B-8BD7-5F30-61B4BD56B192}"/>
              </a:ext>
            </a:extLst>
          </p:cNvPr>
          <p:cNvPicPr>
            <a:picLocks noGrp="1"/>
          </p:cNvPicPr>
          <p:nvPr>
            <p:ph type="pic" sz="quarter" idx="10"/>
          </p:nvPr>
        </p:nvPicPr>
        <p:blipFill rotWithShape="1">
          <a:blip r:embed="rId2"/>
          <a:srcRect t="10010" r="-3" b="-3"/>
          <a:stretch/>
        </p:blipFill>
        <p:spPr>
          <a:xfrm>
            <a:off x="20" y="1928264"/>
            <a:ext cx="5822189" cy="4427316"/>
          </a:xfrm>
          <a:prstGeom prst="rect">
            <a:avLst/>
          </a:prstGeom>
          <a:noFill/>
          <a:ln/>
        </p:spPr>
      </p:pic>
      <p:sp>
        <p:nvSpPr>
          <p:cNvPr id="12" name="Text Placeholder 2">
            <a:extLst>
              <a:ext uri="{FF2B5EF4-FFF2-40B4-BE49-F238E27FC236}">
                <a16:creationId xmlns:a16="http://schemas.microsoft.com/office/drawing/2014/main" id="{D94B97B0-4987-B069-1630-59B20F26F0CA}"/>
              </a:ext>
            </a:extLst>
          </p:cNvPr>
          <p:cNvSpPr>
            <a:spLocks noGrp="1"/>
          </p:cNvSpPr>
          <p:nvPr>
            <p:ph type="body" idx="13"/>
          </p:nvPr>
        </p:nvSpPr>
        <p:spPr>
          <a:xfrm>
            <a:off x="6487905" y="4498670"/>
            <a:ext cx="4686063" cy="1463218"/>
          </a:xfrm>
        </p:spPr>
        <p:txBody>
          <a:bodyPr/>
          <a:lstStyle/>
          <a:p>
            <a:pPr marL="285750" indent="-285750" algn="l">
              <a:buFont typeface="Arial" panose="020B0604020202020204" pitchFamily="34" charset="0"/>
              <a:buChar char="•"/>
            </a:pPr>
            <a:r>
              <a:rPr lang="en-US" dirty="0"/>
              <a:t>Designed to be the hub of the application</a:t>
            </a:r>
          </a:p>
          <a:p>
            <a:pPr marL="285750" indent="-285750" algn="l">
              <a:buFont typeface="Arial" panose="020B0604020202020204" pitchFamily="34" charset="0"/>
              <a:buChar char="•"/>
            </a:pPr>
            <a:r>
              <a:rPr lang="en-US" dirty="0"/>
              <a:t>Two main sections: Task summary and Statistical graphics</a:t>
            </a:r>
          </a:p>
        </p:txBody>
      </p:sp>
      <p:sp>
        <p:nvSpPr>
          <p:cNvPr id="2" name="Title 1">
            <a:extLst>
              <a:ext uri="{FF2B5EF4-FFF2-40B4-BE49-F238E27FC236}">
                <a16:creationId xmlns:a16="http://schemas.microsoft.com/office/drawing/2014/main" id="{CBC7A45A-9ADC-2BC8-80A3-0B0E1C9488FC}"/>
              </a:ext>
            </a:extLst>
          </p:cNvPr>
          <p:cNvSpPr>
            <a:spLocks noGrp="1"/>
          </p:cNvSpPr>
          <p:nvPr>
            <p:ph type="ctrTitle"/>
          </p:nvPr>
        </p:nvSpPr>
        <p:spPr>
          <a:xfrm>
            <a:off x="6487905" y="1928264"/>
            <a:ext cx="4179376" cy="2387600"/>
          </a:xfrm>
        </p:spPr>
        <p:txBody>
          <a:bodyPr anchor="b">
            <a:normAutofit/>
          </a:bodyPr>
          <a:lstStyle/>
          <a:p>
            <a:r>
              <a:rPr lang="en-US" dirty="0"/>
              <a:t>The home dashboard</a:t>
            </a:r>
          </a:p>
        </p:txBody>
      </p:sp>
    </p:spTree>
    <p:extLst>
      <p:ext uri="{BB962C8B-B14F-4D97-AF65-F5344CB8AC3E}">
        <p14:creationId xmlns:p14="http://schemas.microsoft.com/office/powerpoint/2010/main" val="3881929351"/>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154</TotalTime>
  <Words>682</Words>
  <Application>Microsoft Office PowerPoint</Application>
  <PresentationFormat>Widescreen</PresentationFormat>
  <Paragraphs>92</Paragraphs>
  <Slides>20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Calibri Light</vt:lpstr>
      <vt:lpstr>Sagona ExtraLight</vt:lpstr>
      <vt:lpstr>Speak Pro</vt:lpstr>
      <vt:lpstr>ui-sans-serif</vt:lpstr>
      <vt:lpstr>Office Theme</vt:lpstr>
      <vt:lpstr>Trio-topic presents:  Taskmanage</vt:lpstr>
      <vt:lpstr>Introduction of Team members</vt:lpstr>
      <vt:lpstr>Introduction of Team members</vt:lpstr>
      <vt:lpstr>Introduction of Team members</vt:lpstr>
      <vt:lpstr>Introduction to the TaskManage application</vt:lpstr>
      <vt:lpstr>More than just a to-do list</vt:lpstr>
      <vt:lpstr>Long term &amp; short term based</vt:lpstr>
      <vt:lpstr>The four major app “screens”</vt:lpstr>
      <vt:lpstr>The home dashboard</vt:lpstr>
      <vt:lpstr>Task Creation &amp; task view</vt:lpstr>
      <vt:lpstr>Calendar</vt:lpstr>
      <vt:lpstr>Demo Display &amp; Explanation of design </vt:lpstr>
      <vt:lpstr>Analysis of strengths:</vt:lpstr>
      <vt:lpstr>A clear avenue of potential improvement</vt:lpstr>
      <vt:lpstr>Analysis of weaknesses</vt:lpstr>
      <vt:lpstr>Weaknesses cut down to core of project</vt:lpstr>
      <vt:lpstr>Biting off more than one can chew &amp; inexperience with setting realistic goals</vt:lpstr>
      <vt:lpstr>Quick recap of Strengths &amp; Weaknesses</vt:lpstr>
      <vt:lpstr>Thus concludes TrioTopic’s Presentation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Trio-topic presents:  Taskmanage</dc:title>
  <dc:creator>Dylan Winter</dc:creator>
  <cp:lastModifiedBy>Dylan Winter</cp:lastModifiedBy>
  <cp:revision>2</cp:revision>
  <dcterms:created xsi:type="dcterms:W3CDTF">2024-05-28T06:56:51Z</dcterms:created>
  <dcterms:modified xsi:type="dcterms:W3CDTF">2024-05-28T09:31:02Z</dcterms:modified>
</cp:coreProperties>
</file>

<file path=docProps/thumbnail.jpeg>
</file>